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60" r:id="rId5"/>
    <p:sldId id="279" r:id="rId6"/>
    <p:sldId id="261" r:id="rId7"/>
    <p:sldId id="280" r:id="rId8"/>
    <p:sldId id="262" r:id="rId9"/>
    <p:sldId id="268" r:id="rId10"/>
    <p:sldId id="281" r:id="rId11"/>
    <p:sldId id="276" r:id="rId12"/>
    <p:sldId id="271" r:id="rId13"/>
    <p:sldId id="283" r:id="rId14"/>
    <p:sldId id="284" r:id="rId15"/>
    <p:sldId id="286" r:id="rId16"/>
    <p:sldId id="287" r:id="rId17"/>
    <p:sldId id="288" r:id="rId18"/>
    <p:sldId id="278" r:id="rId19"/>
  </p:sldIdLst>
  <p:sldSz cx="18288000" cy="10287000"/>
  <p:notesSz cx="6858000" cy="9144000"/>
  <p:embeddedFontLst>
    <p:embeddedFont>
      <p:font typeface="Consolas" panose="020B0609020204030204" pitchFamily="49" charset="0"/>
      <p:regular r:id="rId21"/>
      <p:bold r:id="rId22"/>
      <p:italic r:id="rId23"/>
      <p:boldItalic r:id="rId24"/>
    </p:embeddedFont>
    <p:embeddedFont>
      <p:font typeface="Inter" panose="020B0604020202020204" charset="0"/>
      <p:regular r:id="rId25"/>
    </p:embeddedFont>
    <p:embeddedFont>
      <p:font typeface="Inter Bold" panose="020B0604020202020204" charset="0"/>
      <p:regular r:id="rId26"/>
    </p:embeddedFont>
    <p:embeddedFont>
      <p:font typeface="Noto Serif" panose="02020600060500020200" pitchFamily="18"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5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52DF4-CE72-41BA-A974-B7075F82BFA6}" type="datetimeFigureOut">
              <a:rPr lang="en-IN" smtClean="0"/>
              <a:t>05-11-2025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58718-FE69-42D1-A886-1088C767A96B}" type="slidenum">
              <a:rPr lang="en-IN" smtClean="0"/>
              <a:t>‹#›</a:t>
            </a:fld>
            <a:endParaRPr lang="en-IN"/>
          </a:p>
        </p:txBody>
      </p:sp>
    </p:spTree>
    <p:extLst>
      <p:ext uri="{BB962C8B-B14F-4D97-AF65-F5344CB8AC3E}">
        <p14:creationId xmlns:p14="http://schemas.microsoft.com/office/powerpoint/2010/main" val="4087907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83445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237100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998221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485602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808699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95106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74284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6F4F4"/>
          </a:solidFill>
          <a:ln/>
        </p:spPr>
      </p:sp>
      <p:sp>
        <p:nvSpPr>
          <p:cNvPr id="3" name="Shape 1"/>
          <p:cNvSpPr/>
          <p:nvPr/>
        </p:nvSpPr>
        <p:spPr>
          <a:xfrm>
            <a:off x="0" y="0"/>
            <a:ext cx="18288000" cy="10287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469271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6F4F4"/>
          </a:solidFill>
          <a:ln/>
        </p:spPr>
      </p:sp>
      <p:sp>
        <p:nvSpPr>
          <p:cNvPr id="3" name="Shape 1"/>
          <p:cNvSpPr/>
          <p:nvPr/>
        </p:nvSpPr>
        <p:spPr>
          <a:xfrm>
            <a:off x="0" y="0"/>
            <a:ext cx="18288000" cy="10287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803227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6F4F4"/>
          </a:solidFill>
          <a:ln/>
        </p:spPr>
      </p:sp>
      <p:sp>
        <p:nvSpPr>
          <p:cNvPr id="3" name="Shape 1"/>
          <p:cNvSpPr/>
          <p:nvPr/>
        </p:nvSpPr>
        <p:spPr>
          <a:xfrm>
            <a:off x="0" y="0"/>
            <a:ext cx="18288000" cy="10287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716120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sp>
        <p:nvSpPr>
          <p:cNvPr id="8" name="TextBox 8"/>
          <p:cNvSpPr txBox="1"/>
          <p:nvPr/>
        </p:nvSpPr>
        <p:spPr>
          <a:xfrm>
            <a:off x="7850237" y="3789610"/>
            <a:ext cx="7088237" cy="914549"/>
          </a:xfrm>
          <a:prstGeom prst="rect">
            <a:avLst/>
          </a:prstGeom>
        </p:spPr>
        <p:txBody>
          <a:bodyPr lIns="0" tIns="0" rIns="0" bIns="0" rtlCol="0" anchor="t">
            <a:spAutoFit/>
          </a:bodyPr>
          <a:lstStyle/>
          <a:p>
            <a:pPr algn="l">
              <a:lnSpc>
                <a:spcPts val="6937"/>
              </a:lnSpc>
            </a:pPr>
            <a:r>
              <a:rPr lang="en-US" sz="5562" b="1" dirty="0" err="1">
                <a:solidFill>
                  <a:srgbClr val="000000"/>
                </a:solidFill>
                <a:latin typeface="Inter Bold"/>
                <a:ea typeface="Inter Bold"/>
                <a:cs typeface="Inter Bold"/>
                <a:sym typeface="Inter Bold"/>
              </a:rPr>
              <a:t>EventMate</a:t>
            </a:r>
            <a:endParaRPr lang="en-US" sz="5562" b="1" dirty="0">
              <a:solidFill>
                <a:srgbClr val="000000"/>
              </a:solidFill>
              <a:latin typeface="Inter Bold"/>
              <a:ea typeface="Inter Bold"/>
              <a:cs typeface="Inter Bold"/>
              <a:sym typeface="Inter Bold"/>
            </a:endParaRPr>
          </a:p>
        </p:txBody>
      </p:sp>
      <p:sp>
        <p:nvSpPr>
          <p:cNvPr id="9" name="TextBox 9"/>
          <p:cNvSpPr txBox="1"/>
          <p:nvPr/>
        </p:nvSpPr>
        <p:spPr>
          <a:xfrm>
            <a:off x="7850237" y="5015061"/>
            <a:ext cx="9445526" cy="681186"/>
          </a:xfrm>
          <a:prstGeom prst="rect">
            <a:avLst/>
          </a:prstGeom>
        </p:spPr>
        <p:txBody>
          <a:bodyPr lIns="0" tIns="0" rIns="0" bIns="0" rtlCol="0" anchor="t">
            <a:spAutoFit/>
          </a:bodyPr>
          <a:lstStyle/>
          <a:p>
            <a:pPr algn="l">
              <a:lnSpc>
                <a:spcPts val="4437"/>
              </a:lnSpc>
            </a:pPr>
            <a:r>
              <a:rPr lang="en-US" sz="2750" dirty="0">
                <a:solidFill>
                  <a:srgbClr val="272525"/>
                </a:solidFill>
                <a:latin typeface="Inter"/>
                <a:ea typeface="Inter"/>
                <a:cs typeface="Inter"/>
                <a:sym typeface="Inter"/>
              </a:rPr>
              <a:t>AI-Powered Event Planning Simplified</a:t>
            </a:r>
          </a:p>
        </p:txBody>
      </p:sp>
      <p:sp>
        <p:nvSpPr>
          <p:cNvPr id="10" name="TextBox 10"/>
          <p:cNvSpPr txBox="1"/>
          <p:nvPr/>
        </p:nvSpPr>
        <p:spPr>
          <a:xfrm>
            <a:off x="7850237" y="5929461"/>
            <a:ext cx="9445526" cy="539354"/>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Your all-in-one platform for stress-free event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437764" y="0"/>
            <a:ext cx="7850236" cy="10287000"/>
          </a:xfrm>
          <a:prstGeom prst="rect">
            <a:avLst/>
          </a:prstGeom>
        </p:spPr>
      </p:pic>
      <p:pic>
        <p:nvPicPr>
          <p:cNvPr id="3" name="Image 1" descr="preencoded.png"/>
          <p:cNvPicPr>
            <a:picLocks noChangeAspect="1"/>
          </p:cNvPicPr>
          <p:nvPr/>
        </p:nvPicPr>
        <p:blipFill>
          <a:blip r:embed="rId4"/>
          <a:stretch>
            <a:fillRect/>
          </a:stretch>
        </p:blipFill>
        <p:spPr>
          <a:xfrm>
            <a:off x="10621376" y="949409"/>
            <a:ext cx="7400743" cy="3765744"/>
          </a:xfrm>
          <a:prstGeom prst="rect">
            <a:avLst/>
          </a:prstGeom>
        </p:spPr>
      </p:pic>
      <p:sp>
        <p:nvSpPr>
          <p:cNvPr id="4" name="Text 0"/>
          <p:cNvSpPr/>
          <p:nvPr/>
        </p:nvSpPr>
        <p:spPr>
          <a:xfrm>
            <a:off x="992237" y="945356"/>
            <a:ext cx="7354193" cy="664518"/>
          </a:xfrm>
          <a:prstGeom prst="rect">
            <a:avLst/>
          </a:prstGeom>
          <a:noFill/>
          <a:ln/>
        </p:spPr>
        <p:txBody>
          <a:bodyPr wrap="none" lIns="0" tIns="0" rIns="0" bIns="0" rtlCol="0" anchor="t"/>
          <a:lstStyle/>
          <a:p>
            <a:pPr>
              <a:lnSpc>
                <a:spcPts val="5188"/>
              </a:lnSpc>
            </a:pPr>
            <a:r>
              <a:rPr lang="en-US" sz="4125" b="1" dirty="0">
                <a:solidFill>
                  <a:srgbClr val="000000"/>
                </a:solidFill>
                <a:latin typeface="Inter Bold" pitchFamily="34" charset="0"/>
                <a:ea typeface="Inter Bold" pitchFamily="34" charset="-122"/>
                <a:cs typeface="Inter Bold" pitchFamily="34" charset="-120"/>
              </a:rPr>
              <a:t>Event Management Platform</a:t>
            </a:r>
            <a:endParaRPr lang="en-US" sz="4125" dirty="0"/>
          </a:p>
        </p:txBody>
      </p:sp>
      <p:sp>
        <p:nvSpPr>
          <p:cNvPr id="5" name="Text 1"/>
          <p:cNvSpPr/>
          <p:nvPr/>
        </p:nvSpPr>
        <p:spPr>
          <a:xfrm>
            <a:off x="992238" y="1928813"/>
            <a:ext cx="9445526" cy="340221"/>
          </a:xfrm>
          <a:prstGeom prst="rect">
            <a:avLst/>
          </a:prstGeom>
          <a:noFill/>
          <a:ln/>
        </p:spPr>
        <p:txBody>
          <a:bodyPr wrap="none" lIns="0" tIns="0" rIns="0" bIns="0" rtlCol="0" anchor="t"/>
          <a:lstStyle/>
          <a:p>
            <a:pPr>
              <a:lnSpc>
                <a:spcPts val="2625"/>
              </a:lnSpc>
            </a:pPr>
            <a:r>
              <a:rPr lang="en-US" sz="1625" dirty="0">
                <a:solidFill>
                  <a:srgbClr val="272525"/>
                </a:solidFill>
                <a:latin typeface="Inter" pitchFamily="34" charset="0"/>
                <a:ea typeface="Inter" pitchFamily="34" charset="-122"/>
                <a:cs typeface="Inter" pitchFamily="34" charset="-120"/>
              </a:rPr>
              <a:t>React &amp; Vite dashboard with personalized booking and profile management</a:t>
            </a:r>
            <a:endParaRPr lang="en-US" sz="1625" dirty="0"/>
          </a:p>
        </p:txBody>
      </p:sp>
      <p:pic>
        <p:nvPicPr>
          <p:cNvPr id="6" name="Image 2" descr="preencoded.png"/>
          <p:cNvPicPr>
            <a:picLocks noChangeAspect="1"/>
          </p:cNvPicPr>
          <p:nvPr/>
        </p:nvPicPr>
        <p:blipFill>
          <a:blip r:embed="rId5"/>
          <a:stretch>
            <a:fillRect/>
          </a:stretch>
        </p:blipFill>
        <p:spPr>
          <a:xfrm>
            <a:off x="10532574" y="5571847"/>
            <a:ext cx="7675654" cy="4143653"/>
          </a:xfrm>
          <a:prstGeom prst="rect">
            <a:avLst/>
          </a:prstGeom>
        </p:spPr>
      </p:pic>
      <p:sp>
        <p:nvSpPr>
          <p:cNvPr id="7" name="Shape 2"/>
          <p:cNvSpPr/>
          <p:nvPr/>
        </p:nvSpPr>
        <p:spPr>
          <a:xfrm>
            <a:off x="770186" y="2939802"/>
            <a:ext cx="4616500" cy="1584275"/>
          </a:xfrm>
          <a:prstGeom prst="roundRect">
            <a:avLst>
              <a:gd name="adj" fmla="val 5637"/>
            </a:avLst>
          </a:prstGeom>
          <a:solidFill>
            <a:srgbClr val="DADBF1"/>
          </a:solidFill>
          <a:ln w="7620">
            <a:solidFill>
              <a:srgbClr val="C0C1D7"/>
            </a:solidFill>
            <a:prstDash val="solid"/>
          </a:ln>
        </p:spPr>
      </p:sp>
      <p:sp>
        <p:nvSpPr>
          <p:cNvPr id="8" name="Text 3"/>
          <p:cNvSpPr/>
          <p:nvPr/>
        </p:nvSpPr>
        <p:spPr>
          <a:xfrm>
            <a:off x="1074554" y="3127400"/>
            <a:ext cx="2658070" cy="332184"/>
          </a:xfrm>
          <a:prstGeom prst="rect">
            <a:avLst/>
          </a:prstGeom>
          <a:noFill/>
          <a:ln/>
        </p:spPr>
        <p:txBody>
          <a:bodyPr wrap="none" lIns="0" tIns="0" rIns="0" bIns="0" rtlCol="0" anchor="t"/>
          <a:lstStyle/>
          <a:p>
            <a:pPr>
              <a:lnSpc>
                <a:spcPts val="2563"/>
              </a:lnSpc>
            </a:pPr>
            <a:r>
              <a:rPr lang="en-US" sz="2063" b="1" dirty="0">
                <a:solidFill>
                  <a:srgbClr val="272525"/>
                </a:solidFill>
                <a:latin typeface="Inter Bold" pitchFamily="34" charset="0"/>
                <a:ea typeface="Inter Bold" pitchFamily="34" charset="-122"/>
                <a:cs typeface="Inter Bold" pitchFamily="34" charset="-120"/>
              </a:rPr>
              <a:t>Dashboard</a:t>
            </a:r>
            <a:endParaRPr lang="en-US" sz="2063" dirty="0"/>
          </a:p>
        </p:txBody>
      </p:sp>
      <p:sp>
        <p:nvSpPr>
          <p:cNvPr id="9" name="Text 4"/>
          <p:cNvSpPr/>
          <p:nvPr/>
        </p:nvSpPr>
        <p:spPr>
          <a:xfrm>
            <a:off x="1074554" y="3614438"/>
            <a:ext cx="4172396" cy="680443"/>
          </a:xfrm>
          <a:prstGeom prst="rect">
            <a:avLst/>
          </a:prstGeom>
          <a:noFill/>
          <a:ln/>
        </p:spPr>
        <p:txBody>
          <a:bodyPr wrap="square" lIns="0" tIns="0" rIns="0" bIns="0" rtlCol="0" anchor="t"/>
          <a:lstStyle/>
          <a:p>
            <a:pPr>
              <a:lnSpc>
                <a:spcPts val="2625"/>
              </a:lnSpc>
            </a:pPr>
            <a:r>
              <a:rPr lang="en-US" sz="1625" dirty="0">
                <a:solidFill>
                  <a:srgbClr val="272525"/>
                </a:solidFill>
                <a:latin typeface="Inter" pitchFamily="34" charset="0"/>
                <a:ea typeface="Inter" pitchFamily="34" charset="-122"/>
                <a:cs typeface="Inter" pitchFamily="34" charset="-120"/>
              </a:rPr>
              <a:t>Comprehensive booking overview with event details and status tracking</a:t>
            </a:r>
            <a:endParaRPr lang="en-US" sz="1625" dirty="0"/>
          </a:p>
        </p:txBody>
      </p:sp>
      <p:sp>
        <p:nvSpPr>
          <p:cNvPr id="10" name="Shape 5"/>
          <p:cNvSpPr/>
          <p:nvPr/>
        </p:nvSpPr>
        <p:spPr>
          <a:xfrm>
            <a:off x="757176" y="5322373"/>
            <a:ext cx="4616500" cy="1584275"/>
          </a:xfrm>
          <a:prstGeom prst="roundRect">
            <a:avLst>
              <a:gd name="adj" fmla="val 5637"/>
            </a:avLst>
          </a:prstGeom>
          <a:solidFill>
            <a:srgbClr val="DADBF1"/>
          </a:solidFill>
          <a:ln w="7620">
            <a:solidFill>
              <a:srgbClr val="C0C1D7"/>
            </a:solidFill>
            <a:prstDash val="solid"/>
          </a:ln>
        </p:spPr>
      </p:sp>
      <p:sp>
        <p:nvSpPr>
          <p:cNvPr id="11" name="Text 6"/>
          <p:cNvSpPr/>
          <p:nvPr/>
        </p:nvSpPr>
        <p:spPr>
          <a:xfrm>
            <a:off x="985752" y="5548778"/>
            <a:ext cx="2658070" cy="332184"/>
          </a:xfrm>
          <a:prstGeom prst="rect">
            <a:avLst/>
          </a:prstGeom>
          <a:noFill/>
          <a:ln/>
        </p:spPr>
        <p:txBody>
          <a:bodyPr wrap="none" lIns="0" tIns="0" rIns="0" bIns="0" rtlCol="0" anchor="t"/>
          <a:lstStyle/>
          <a:p>
            <a:pPr>
              <a:lnSpc>
                <a:spcPts val="2563"/>
              </a:lnSpc>
            </a:pPr>
            <a:r>
              <a:rPr lang="en-US" sz="2063" b="1" dirty="0">
                <a:solidFill>
                  <a:srgbClr val="272525"/>
                </a:solidFill>
                <a:latin typeface="Inter Bold" pitchFamily="34" charset="0"/>
                <a:ea typeface="Inter Bold" pitchFamily="34" charset="-122"/>
                <a:cs typeface="Inter Bold" pitchFamily="34" charset="-120"/>
              </a:rPr>
              <a:t>Profile Completion</a:t>
            </a:r>
            <a:endParaRPr lang="en-US" sz="2063" dirty="0"/>
          </a:p>
        </p:txBody>
      </p:sp>
      <p:sp>
        <p:nvSpPr>
          <p:cNvPr id="12" name="Text 7"/>
          <p:cNvSpPr/>
          <p:nvPr/>
        </p:nvSpPr>
        <p:spPr>
          <a:xfrm>
            <a:off x="979228" y="6053583"/>
            <a:ext cx="4172396" cy="680443"/>
          </a:xfrm>
          <a:prstGeom prst="rect">
            <a:avLst/>
          </a:prstGeom>
          <a:noFill/>
          <a:ln/>
        </p:spPr>
        <p:txBody>
          <a:bodyPr wrap="square" lIns="0" tIns="0" rIns="0" bIns="0" rtlCol="0" anchor="t"/>
          <a:lstStyle/>
          <a:p>
            <a:pPr>
              <a:lnSpc>
                <a:spcPts val="2625"/>
              </a:lnSpc>
            </a:pPr>
            <a:r>
              <a:rPr lang="en-US" sz="1625" dirty="0">
                <a:solidFill>
                  <a:srgbClr val="272525"/>
                </a:solidFill>
                <a:latin typeface="Inter" pitchFamily="34" charset="0"/>
                <a:ea typeface="Inter" pitchFamily="34" charset="-122"/>
                <a:cs typeface="Inter" pitchFamily="34" charset="-120"/>
              </a:rPr>
              <a:t>User preferences and interest-based event recommendations</a:t>
            </a:r>
            <a:endParaRPr lang="en-US" sz="1625" dirty="0"/>
          </a:p>
        </p:txBody>
      </p:sp>
      <p:sp>
        <p:nvSpPr>
          <p:cNvPr id="13" name="Shape 8"/>
          <p:cNvSpPr/>
          <p:nvPr/>
        </p:nvSpPr>
        <p:spPr>
          <a:xfrm>
            <a:off x="663923" y="7465236"/>
            <a:ext cx="9445526" cy="1244054"/>
          </a:xfrm>
          <a:prstGeom prst="roundRect">
            <a:avLst>
              <a:gd name="adj" fmla="val 7179"/>
            </a:avLst>
          </a:prstGeom>
          <a:solidFill>
            <a:srgbClr val="DADBF1"/>
          </a:solidFill>
          <a:ln w="7620">
            <a:solidFill>
              <a:srgbClr val="C0C1D7"/>
            </a:solidFill>
            <a:prstDash val="solid"/>
          </a:ln>
        </p:spPr>
      </p:sp>
      <p:sp>
        <p:nvSpPr>
          <p:cNvPr id="14" name="Text 9"/>
          <p:cNvSpPr/>
          <p:nvPr/>
        </p:nvSpPr>
        <p:spPr>
          <a:xfrm>
            <a:off x="890942" y="7465236"/>
            <a:ext cx="2658070" cy="332184"/>
          </a:xfrm>
          <a:prstGeom prst="rect">
            <a:avLst/>
          </a:prstGeom>
          <a:noFill/>
          <a:ln/>
        </p:spPr>
        <p:txBody>
          <a:bodyPr wrap="none" lIns="0" tIns="0" rIns="0" bIns="0" rtlCol="0" anchor="t"/>
          <a:lstStyle/>
          <a:p>
            <a:pPr>
              <a:lnSpc>
                <a:spcPts val="2563"/>
              </a:lnSpc>
            </a:pPr>
            <a:r>
              <a:rPr lang="en-US" sz="2063" b="1" dirty="0">
                <a:solidFill>
                  <a:srgbClr val="272525"/>
                </a:solidFill>
                <a:latin typeface="Inter Bold" pitchFamily="34" charset="0"/>
                <a:ea typeface="Inter Bold" pitchFamily="34" charset="-122"/>
                <a:cs typeface="Inter Bold" pitchFamily="34" charset="-120"/>
              </a:rPr>
              <a:t>Personalization</a:t>
            </a:r>
            <a:endParaRPr lang="en-US" sz="2063" dirty="0"/>
          </a:p>
        </p:txBody>
      </p:sp>
      <p:sp>
        <p:nvSpPr>
          <p:cNvPr id="15" name="Text 10"/>
          <p:cNvSpPr/>
          <p:nvPr/>
        </p:nvSpPr>
        <p:spPr>
          <a:xfrm>
            <a:off x="791263" y="8083244"/>
            <a:ext cx="9001423" cy="340221"/>
          </a:xfrm>
          <a:prstGeom prst="rect">
            <a:avLst/>
          </a:prstGeom>
          <a:noFill/>
          <a:ln/>
        </p:spPr>
        <p:txBody>
          <a:bodyPr wrap="none" lIns="0" tIns="0" rIns="0" bIns="0" rtlCol="0" anchor="t"/>
          <a:lstStyle/>
          <a:p>
            <a:pPr>
              <a:lnSpc>
                <a:spcPts val="2625"/>
              </a:lnSpc>
            </a:pPr>
            <a:r>
              <a:rPr lang="en-US" sz="1625" dirty="0">
                <a:solidFill>
                  <a:srgbClr val="272525"/>
                </a:solidFill>
                <a:latin typeface="Inter" pitchFamily="34" charset="0"/>
                <a:ea typeface="Inter" pitchFamily="34" charset="-122"/>
                <a:cs typeface="Inter" pitchFamily="34" charset="-120"/>
              </a:rPr>
              <a:t>Smart recommendations aligned with user interests and attendance history</a:t>
            </a:r>
            <a:endParaRPr lang="en-US" sz="1625" dirty="0"/>
          </a:p>
        </p:txBody>
      </p:sp>
    </p:spTree>
    <p:extLst>
      <p:ext uri="{BB962C8B-B14F-4D97-AF65-F5344CB8AC3E}">
        <p14:creationId xmlns:p14="http://schemas.microsoft.com/office/powerpoint/2010/main" val="304857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55178" y="883444"/>
            <a:ext cx="7731621" cy="601511"/>
          </a:xfrm>
          <a:prstGeom prst="rect">
            <a:avLst/>
          </a:prstGeom>
        </p:spPr>
        <p:txBody>
          <a:bodyPr wrap="square" lIns="0" tIns="0" rIns="0" bIns="0" rtlCol="0" anchor="t">
            <a:spAutoFit/>
          </a:bodyPr>
          <a:lstStyle/>
          <a:p>
            <a:pPr algn="l">
              <a:lnSpc>
                <a:spcPts val="5000"/>
              </a:lnSpc>
            </a:pPr>
            <a:r>
              <a:rPr lang="en-US" sz="4000" b="1" dirty="0">
                <a:solidFill>
                  <a:srgbClr val="000000"/>
                </a:solidFill>
                <a:latin typeface="Inter Bold"/>
                <a:ea typeface="Inter Bold"/>
                <a:cs typeface="Inter Bold"/>
                <a:sym typeface="Inter Bold"/>
              </a:rPr>
              <a:t>The </a:t>
            </a:r>
            <a:r>
              <a:rPr lang="en-US" sz="4000" b="1" dirty="0" err="1">
                <a:solidFill>
                  <a:srgbClr val="000000"/>
                </a:solidFill>
                <a:latin typeface="Inter Bold"/>
                <a:ea typeface="Inter Bold"/>
                <a:cs typeface="Inter Bold"/>
                <a:sym typeface="Inter Bold"/>
              </a:rPr>
              <a:t>EventMate</a:t>
            </a:r>
            <a:r>
              <a:rPr lang="en-US" sz="4000" b="1" dirty="0">
                <a:solidFill>
                  <a:srgbClr val="000000"/>
                </a:solidFill>
                <a:latin typeface="Inter Bold"/>
                <a:ea typeface="Inter Bold"/>
                <a:cs typeface="Inter Bold"/>
                <a:sym typeface="Inter Bold"/>
              </a:rPr>
              <a:t>  Assistant</a:t>
            </a:r>
          </a:p>
        </p:txBody>
      </p:sp>
      <p:sp>
        <p:nvSpPr>
          <p:cNvPr id="7" name="TextBox 7"/>
          <p:cNvSpPr txBox="1"/>
          <p:nvPr/>
        </p:nvSpPr>
        <p:spPr>
          <a:xfrm>
            <a:off x="1688294" y="2702621"/>
            <a:ext cx="3856434" cy="338732"/>
          </a:xfrm>
          <a:prstGeom prst="rect">
            <a:avLst/>
          </a:prstGeom>
        </p:spPr>
        <p:txBody>
          <a:bodyPr lIns="0" tIns="0" rIns="0" bIns="0" rtlCol="0" anchor="t">
            <a:spAutoFit/>
          </a:bodyPr>
          <a:lstStyle/>
          <a:p>
            <a:pPr algn="l">
              <a:lnSpc>
                <a:spcPts val="2500"/>
              </a:lnSpc>
            </a:pPr>
            <a:r>
              <a:rPr lang="en-US" sz="2000" b="1" dirty="0">
                <a:solidFill>
                  <a:srgbClr val="000000"/>
                </a:solidFill>
                <a:latin typeface="Inter Bold"/>
                <a:ea typeface="Inter Bold"/>
                <a:cs typeface="Inter Bold"/>
                <a:sym typeface="Inter Bold"/>
              </a:rPr>
              <a:t>AI-Powered Venue Intelligence</a:t>
            </a:r>
          </a:p>
        </p:txBody>
      </p:sp>
      <p:grpSp>
        <p:nvGrpSpPr>
          <p:cNvPr id="8" name="Group 8"/>
          <p:cNvGrpSpPr/>
          <p:nvPr/>
        </p:nvGrpSpPr>
        <p:grpSpPr>
          <a:xfrm>
            <a:off x="10079978" y="0"/>
            <a:ext cx="6079482" cy="5373707"/>
            <a:chOff x="0" y="0"/>
            <a:chExt cx="3257947" cy="4244380"/>
          </a:xfrm>
        </p:grpSpPr>
        <p:sp>
          <p:nvSpPr>
            <p:cNvPr id="9" name="Freeform 9" descr="preencoded.png"/>
            <p:cNvSpPr/>
            <p:nvPr/>
          </p:nvSpPr>
          <p:spPr>
            <a:xfrm>
              <a:off x="0" y="0"/>
              <a:ext cx="3257931" cy="4244340"/>
            </a:xfrm>
            <a:custGeom>
              <a:avLst/>
              <a:gdLst/>
              <a:ahLst/>
              <a:cxnLst/>
              <a:rect l="l" t="t" r="r" b="b"/>
              <a:pathLst>
                <a:path w="3257931" h="4244340">
                  <a:moveTo>
                    <a:pt x="0" y="0"/>
                  </a:moveTo>
                  <a:lnTo>
                    <a:pt x="3257931" y="0"/>
                  </a:lnTo>
                  <a:lnTo>
                    <a:pt x="3257931" y="4244340"/>
                  </a:lnTo>
                  <a:lnTo>
                    <a:pt x="0" y="4244340"/>
                  </a:lnTo>
                  <a:lnTo>
                    <a:pt x="0" y="0"/>
                  </a:lnTo>
                  <a:close/>
                </a:path>
              </a:pathLst>
            </a:custGeom>
            <a:blipFill>
              <a:blip r:embed="rId2"/>
              <a:stretch>
                <a:fillRect l="-121" r="-122"/>
              </a:stretch>
            </a:blipFill>
          </p:spPr>
        </p:sp>
      </p:grpSp>
      <p:sp>
        <p:nvSpPr>
          <p:cNvPr id="10" name="TextBox 10"/>
          <p:cNvSpPr txBox="1"/>
          <p:nvPr/>
        </p:nvSpPr>
        <p:spPr>
          <a:xfrm>
            <a:off x="955179" y="5606951"/>
            <a:ext cx="16377642" cy="394096"/>
          </a:xfrm>
          <a:prstGeom prst="rect">
            <a:avLst/>
          </a:prstGeom>
        </p:spPr>
        <p:txBody>
          <a:bodyPr lIns="0" tIns="0" rIns="0" bIns="0" rtlCol="0" anchor="t">
            <a:spAutoFit/>
          </a:bodyPr>
          <a:lstStyle/>
          <a:p>
            <a:pPr algn="l">
              <a:lnSpc>
                <a:spcPts val="2562"/>
              </a:lnSpc>
            </a:pPr>
            <a:r>
              <a:rPr lang="en-US" sz="1562">
                <a:solidFill>
                  <a:srgbClr val="272525"/>
                </a:solidFill>
                <a:latin typeface="Inter"/>
                <a:ea typeface="Inter"/>
                <a:cs typeface="Inter"/>
                <a:sym typeface="Inter"/>
              </a:rPr>
              <a:t>Revolutionizing how event planners discover venues through intelligent, data-driven recommendations powered by natural language processing.</a:t>
            </a:r>
          </a:p>
        </p:txBody>
      </p:sp>
      <p:grpSp>
        <p:nvGrpSpPr>
          <p:cNvPr id="11" name="Group 11"/>
          <p:cNvGrpSpPr/>
          <p:nvPr/>
        </p:nvGrpSpPr>
        <p:grpSpPr>
          <a:xfrm>
            <a:off x="955179" y="6333505"/>
            <a:ext cx="16377642" cy="34975"/>
            <a:chOff x="0" y="0"/>
            <a:chExt cx="21836857" cy="46633"/>
          </a:xfrm>
        </p:grpSpPr>
        <p:sp>
          <p:nvSpPr>
            <p:cNvPr id="12" name="Freeform 12"/>
            <p:cNvSpPr/>
            <p:nvPr/>
          </p:nvSpPr>
          <p:spPr>
            <a:xfrm>
              <a:off x="0" y="0"/>
              <a:ext cx="21836887" cy="46609"/>
            </a:xfrm>
            <a:custGeom>
              <a:avLst/>
              <a:gdLst/>
              <a:ahLst/>
              <a:cxnLst/>
              <a:rect l="l" t="t" r="r" b="b"/>
              <a:pathLst>
                <a:path w="21836887" h="46609">
                  <a:moveTo>
                    <a:pt x="0" y="0"/>
                  </a:moveTo>
                  <a:lnTo>
                    <a:pt x="21836887" y="0"/>
                  </a:lnTo>
                  <a:lnTo>
                    <a:pt x="21836887" y="46609"/>
                  </a:lnTo>
                  <a:lnTo>
                    <a:pt x="0" y="46609"/>
                  </a:lnTo>
                  <a:close/>
                </a:path>
              </a:pathLst>
            </a:custGeom>
            <a:solidFill>
              <a:srgbClr val="272525">
                <a:alpha val="24706"/>
              </a:srgbClr>
            </a:solidFill>
          </p:spPr>
        </p:sp>
      </p:grpSp>
      <p:grpSp>
        <p:nvGrpSpPr>
          <p:cNvPr id="13" name="Group 13"/>
          <p:cNvGrpSpPr/>
          <p:nvPr/>
        </p:nvGrpSpPr>
        <p:grpSpPr>
          <a:xfrm>
            <a:off x="940891" y="6584305"/>
            <a:ext cx="5351264" cy="1919734"/>
            <a:chOff x="0" y="0"/>
            <a:chExt cx="7135018" cy="2559645"/>
          </a:xfrm>
        </p:grpSpPr>
        <p:sp>
          <p:nvSpPr>
            <p:cNvPr id="14" name="Freeform 14"/>
            <p:cNvSpPr/>
            <p:nvPr/>
          </p:nvSpPr>
          <p:spPr>
            <a:xfrm>
              <a:off x="19050" y="19050"/>
              <a:ext cx="7096887" cy="2521585"/>
            </a:xfrm>
            <a:custGeom>
              <a:avLst/>
              <a:gdLst/>
              <a:ahLst/>
              <a:cxnLst/>
              <a:rect l="l" t="t" r="r" b="b"/>
              <a:pathLst>
                <a:path w="7096887" h="2521585">
                  <a:moveTo>
                    <a:pt x="0" y="182880"/>
                  </a:moveTo>
                  <a:cubicBezTo>
                    <a:pt x="0" y="81915"/>
                    <a:pt x="82677" y="0"/>
                    <a:pt x="184658" y="0"/>
                  </a:cubicBezTo>
                  <a:lnTo>
                    <a:pt x="6912229" y="0"/>
                  </a:lnTo>
                  <a:cubicBezTo>
                    <a:pt x="7014211" y="0"/>
                    <a:pt x="7096887" y="81915"/>
                    <a:pt x="7096887" y="182880"/>
                  </a:cubicBezTo>
                  <a:lnTo>
                    <a:pt x="7096887" y="2338705"/>
                  </a:lnTo>
                  <a:cubicBezTo>
                    <a:pt x="7096887" y="2439670"/>
                    <a:pt x="7014211" y="2521585"/>
                    <a:pt x="6912229" y="2521585"/>
                  </a:cubicBezTo>
                  <a:lnTo>
                    <a:pt x="184658" y="2521585"/>
                  </a:lnTo>
                  <a:cubicBezTo>
                    <a:pt x="82677" y="2521585"/>
                    <a:pt x="0" y="2439670"/>
                    <a:pt x="0" y="2338705"/>
                  </a:cubicBezTo>
                  <a:close/>
                </a:path>
              </a:pathLst>
            </a:custGeom>
            <a:solidFill>
              <a:srgbClr val="FFFFFF"/>
            </a:solidFill>
          </p:spPr>
        </p:sp>
        <p:sp>
          <p:nvSpPr>
            <p:cNvPr id="15" name="Freeform 15"/>
            <p:cNvSpPr/>
            <p:nvPr/>
          </p:nvSpPr>
          <p:spPr>
            <a:xfrm>
              <a:off x="0" y="0"/>
              <a:ext cx="7134987" cy="2559685"/>
            </a:xfrm>
            <a:custGeom>
              <a:avLst/>
              <a:gdLst/>
              <a:ahLst/>
              <a:cxnLst/>
              <a:rect l="l" t="t" r="r" b="b"/>
              <a:pathLst>
                <a:path w="7134987" h="2559685">
                  <a:moveTo>
                    <a:pt x="0" y="201930"/>
                  </a:moveTo>
                  <a:cubicBezTo>
                    <a:pt x="0" y="90297"/>
                    <a:pt x="91440" y="0"/>
                    <a:pt x="203708" y="0"/>
                  </a:cubicBezTo>
                  <a:lnTo>
                    <a:pt x="6931279" y="0"/>
                  </a:lnTo>
                  <a:lnTo>
                    <a:pt x="6931279" y="19050"/>
                  </a:lnTo>
                  <a:lnTo>
                    <a:pt x="6931279" y="0"/>
                  </a:lnTo>
                  <a:cubicBezTo>
                    <a:pt x="7043674" y="0"/>
                    <a:pt x="7134987" y="90297"/>
                    <a:pt x="7134987" y="201930"/>
                  </a:cubicBezTo>
                  <a:lnTo>
                    <a:pt x="7115937" y="201930"/>
                  </a:lnTo>
                  <a:lnTo>
                    <a:pt x="7134987" y="201930"/>
                  </a:lnTo>
                  <a:lnTo>
                    <a:pt x="7134987" y="2357755"/>
                  </a:lnTo>
                  <a:lnTo>
                    <a:pt x="7115937" y="2357755"/>
                  </a:lnTo>
                  <a:lnTo>
                    <a:pt x="7134987" y="2357755"/>
                  </a:lnTo>
                  <a:cubicBezTo>
                    <a:pt x="7134987" y="2469515"/>
                    <a:pt x="7043548" y="2559685"/>
                    <a:pt x="6931279" y="2559685"/>
                  </a:cubicBezTo>
                  <a:lnTo>
                    <a:pt x="6931279" y="2540635"/>
                  </a:lnTo>
                  <a:lnTo>
                    <a:pt x="6931279" y="2559685"/>
                  </a:lnTo>
                  <a:lnTo>
                    <a:pt x="203708" y="2559685"/>
                  </a:lnTo>
                  <a:lnTo>
                    <a:pt x="203708" y="2540635"/>
                  </a:lnTo>
                  <a:lnTo>
                    <a:pt x="203708" y="2559685"/>
                  </a:lnTo>
                  <a:cubicBezTo>
                    <a:pt x="91440" y="2559685"/>
                    <a:pt x="0" y="2469388"/>
                    <a:pt x="0" y="2357755"/>
                  </a:cubicBezTo>
                  <a:lnTo>
                    <a:pt x="0" y="201930"/>
                  </a:lnTo>
                  <a:lnTo>
                    <a:pt x="19050" y="201930"/>
                  </a:lnTo>
                  <a:lnTo>
                    <a:pt x="0" y="201930"/>
                  </a:lnTo>
                  <a:moveTo>
                    <a:pt x="38100" y="201930"/>
                  </a:moveTo>
                  <a:lnTo>
                    <a:pt x="38100" y="2357755"/>
                  </a:lnTo>
                  <a:lnTo>
                    <a:pt x="19050" y="2357755"/>
                  </a:lnTo>
                  <a:lnTo>
                    <a:pt x="38100" y="2357755"/>
                  </a:lnTo>
                  <a:cubicBezTo>
                    <a:pt x="38100" y="2448052"/>
                    <a:pt x="112014" y="2521585"/>
                    <a:pt x="203708" y="2521585"/>
                  </a:cubicBezTo>
                  <a:lnTo>
                    <a:pt x="6931279" y="2521585"/>
                  </a:lnTo>
                  <a:cubicBezTo>
                    <a:pt x="7022973" y="2521585"/>
                    <a:pt x="7096887" y="2448052"/>
                    <a:pt x="7096887" y="2357755"/>
                  </a:cubicBezTo>
                  <a:lnTo>
                    <a:pt x="7096887" y="201930"/>
                  </a:lnTo>
                  <a:cubicBezTo>
                    <a:pt x="7096887" y="111633"/>
                    <a:pt x="7022973" y="38100"/>
                    <a:pt x="6931279" y="38100"/>
                  </a:cubicBezTo>
                  <a:lnTo>
                    <a:pt x="203708" y="38100"/>
                  </a:lnTo>
                  <a:lnTo>
                    <a:pt x="203708" y="19050"/>
                  </a:lnTo>
                  <a:lnTo>
                    <a:pt x="203708" y="38100"/>
                  </a:lnTo>
                  <a:cubicBezTo>
                    <a:pt x="112014" y="38100"/>
                    <a:pt x="38100" y="111633"/>
                    <a:pt x="38100" y="201930"/>
                  </a:cubicBezTo>
                  <a:close/>
                </a:path>
              </a:pathLst>
            </a:custGeom>
            <a:solidFill>
              <a:srgbClr val="C0C1D7"/>
            </a:solidFill>
          </p:spPr>
        </p:sp>
      </p:grpSp>
      <p:grpSp>
        <p:nvGrpSpPr>
          <p:cNvPr id="16" name="Group 16"/>
          <p:cNvGrpSpPr/>
          <p:nvPr/>
        </p:nvGrpSpPr>
        <p:grpSpPr>
          <a:xfrm>
            <a:off x="926604" y="6598592"/>
            <a:ext cx="114300" cy="1891159"/>
            <a:chOff x="0" y="0"/>
            <a:chExt cx="152400" cy="2521545"/>
          </a:xfrm>
        </p:grpSpPr>
        <p:sp>
          <p:nvSpPr>
            <p:cNvPr id="17" name="Freeform 17"/>
            <p:cNvSpPr/>
            <p:nvPr/>
          </p:nvSpPr>
          <p:spPr>
            <a:xfrm>
              <a:off x="0" y="0"/>
              <a:ext cx="152400" cy="2521585"/>
            </a:xfrm>
            <a:custGeom>
              <a:avLst/>
              <a:gdLst/>
              <a:ahLst/>
              <a:cxnLst/>
              <a:rect l="l" t="t" r="r" b="b"/>
              <a:pathLst>
                <a:path w="152400" h="2521585">
                  <a:moveTo>
                    <a:pt x="0" y="76200"/>
                  </a:moveTo>
                  <a:cubicBezTo>
                    <a:pt x="0" y="34163"/>
                    <a:pt x="34163" y="0"/>
                    <a:pt x="76200" y="0"/>
                  </a:cubicBezTo>
                  <a:cubicBezTo>
                    <a:pt x="118237" y="0"/>
                    <a:pt x="152400" y="34163"/>
                    <a:pt x="152400" y="76200"/>
                  </a:cubicBezTo>
                  <a:lnTo>
                    <a:pt x="152400" y="2445385"/>
                  </a:lnTo>
                  <a:cubicBezTo>
                    <a:pt x="152400" y="2487422"/>
                    <a:pt x="118237" y="2521585"/>
                    <a:pt x="76200" y="2521585"/>
                  </a:cubicBezTo>
                  <a:cubicBezTo>
                    <a:pt x="34163" y="2521585"/>
                    <a:pt x="0" y="2487422"/>
                    <a:pt x="0" y="2445385"/>
                  </a:cubicBezTo>
                  <a:close/>
                </a:path>
              </a:pathLst>
            </a:custGeom>
            <a:solidFill>
              <a:srgbClr val="4950BC"/>
            </a:solidFill>
          </p:spPr>
        </p:sp>
      </p:grpSp>
      <p:sp>
        <p:nvSpPr>
          <p:cNvPr id="18" name="TextBox 18"/>
          <p:cNvSpPr txBox="1"/>
          <p:nvPr/>
        </p:nvSpPr>
        <p:spPr>
          <a:xfrm>
            <a:off x="1274118" y="6812756"/>
            <a:ext cx="4184451" cy="338733"/>
          </a:xfrm>
          <a:prstGeom prst="rect">
            <a:avLst/>
          </a:prstGeom>
        </p:spPr>
        <p:txBody>
          <a:bodyPr lIns="0" tIns="0" rIns="0" bIns="0" rtlCol="0" anchor="t">
            <a:spAutoFit/>
          </a:bodyPr>
          <a:lstStyle/>
          <a:p>
            <a:pPr algn="l">
              <a:lnSpc>
                <a:spcPts val="2500"/>
              </a:lnSpc>
            </a:pPr>
            <a:r>
              <a:rPr lang="en-US" sz="2000" b="1">
                <a:solidFill>
                  <a:srgbClr val="272525"/>
                </a:solidFill>
                <a:latin typeface="Inter Bold"/>
                <a:ea typeface="Inter Bold"/>
                <a:cs typeface="Inter Bold"/>
                <a:sym typeface="Inter Bold"/>
              </a:rPr>
              <a:t>Instant Natural Language Queries</a:t>
            </a:r>
          </a:p>
        </p:txBody>
      </p:sp>
      <p:sp>
        <p:nvSpPr>
          <p:cNvPr id="19" name="TextBox 19"/>
          <p:cNvSpPr txBox="1"/>
          <p:nvPr/>
        </p:nvSpPr>
        <p:spPr>
          <a:xfrm>
            <a:off x="1274118" y="7207597"/>
            <a:ext cx="4770536" cy="1048941"/>
          </a:xfrm>
          <a:prstGeom prst="rect">
            <a:avLst/>
          </a:prstGeom>
        </p:spPr>
        <p:txBody>
          <a:bodyPr lIns="0" tIns="0" rIns="0" bIns="0" rtlCol="0" anchor="t">
            <a:spAutoFit/>
          </a:bodyPr>
          <a:lstStyle/>
          <a:p>
            <a:pPr algn="l">
              <a:lnSpc>
                <a:spcPts val="2562"/>
              </a:lnSpc>
            </a:pPr>
            <a:r>
              <a:rPr lang="en-US" sz="1562">
                <a:solidFill>
                  <a:srgbClr val="272525"/>
                </a:solidFill>
                <a:latin typeface="Inter"/>
                <a:ea typeface="Inter"/>
                <a:cs typeface="Inter"/>
                <a:sym typeface="Inter"/>
              </a:rPr>
              <a:t>Ask questions naturally—"Best venue in Hyderabad"—and receive precise, ranked recommendations instantly.</a:t>
            </a:r>
          </a:p>
        </p:txBody>
      </p:sp>
      <p:grpSp>
        <p:nvGrpSpPr>
          <p:cNvPr id="20" name="Group 20"/>
          <p:cNvGrpSpPr/>
          <p:nvPr/>
        </p:nvGrpSpPr>
        <p:grpSpPr>
          <a:xfrm>
            <a:off x="6468219" y="6584305"/>
            <a:ext cx="5351412" cy="1919734"/>
            <a:chOff x="0" y="0"/>
            <a:chExt cx="7135217" cy="2559645"/>
          </a:xfrm>
        </p:grpSpPr>
        <p:sp>
          <p:nvSpPr>
            <p:cNvPr id="21" name="Freeform 21"/>
            <p:cNvSpPr/>
            <p:nvPr/>
          </p:nvSpPr>
          <p:spPr>
            <a:xfrm>
              <a:off x="19050" y="19050"/>
              <a:ext cx="7097140" cy="2521585"/>
            </a:xfrm>
            <a:custGeom>
              <a:avLst/>
              <a:gdLst/>
              <a:ahLst/>
              <a:cxnLst/>
              <a:rect l="l" t="t" r="r" b="b"/>
              <a:pathLst>
                <a:path w="7097140" h="2521585">
                  <a:moveTo>
                    <a:pt x="0" y="182880"/>
                  </a:moveTo>
                  <a:cubicBezTo>
                    <a:pt x="0" y="81915"/>
                    <a:pt x="82677" y="0"/>
                    <a:pt x="184658" y="0"/>
                  </a:cubicBezTo>
                  <a:lnTo>
                    <a:pt x="6912483" y="0"/>
                  </a:lnTo>
                  <a:cubicBezTo>
                    <a:pt x="7014464" y="0"/>
                    <a:pt x="7097140" y="81915"/>
                    <a:pt x="7097140" y="182880"/>
                  </a:cubicBezTo>
                  <a:lnTo>
                    <a:pt x="7097140" y="2338705"/>
                  </a:lnTo>
                  <a:cubicBezTo>
                    <a:pt x="7097140" y="2439670"/>
                    <a:pt x="7014464" y="2521585"/>
                    <a:pt x="6912483" y="2521585"/>
                  </a:cubicBezTo>
                  <a:lnTo>
                    <a:pt x="184658" y="2521585"/>
                  </a:lnTo>
                  <a:cubicBezTo>
                    <a:pt x="82677" y="2521585"/>
                    <a:pt x="0" y="2439670"/>
                    <a:pt x="0" y="2338705"/>
                  </a:cubicBezTo>
                  <a:close/>
                </a:path>
              </a:pathLst>
            </a:custGeom>
            <a:solidFill>
              <a:srgbClr val="FFFFFF"/>
            </a:solidFill>
          </p:spPr>
        </p:sp>
        <p:sp>
          <p:nvSpPr>
            <p:cNvPr id="22" name="Freeform 22"/>
            <p:cNvSpPr/>
            <p:nvPr/>
          </p:nvSpPr>
          <p:spPr>
            <a:xfrm>
              <a:off x="0" y="0"/>
              <a:ext cx="7135240" cy="2559685"/>
            </a:xfrm>
            <a:custGeom>
              <a:avLst/>
              <a:gdLst/>
              <a:ahLst/>
              <a:cxnLst/>
              <a:rect l="l" t="t" r="r" b="b"/>
              <a:pathLst>
                <a:path w="7135240" h="2559685">
                  <a:moveTo>
                    <a:pt x="0" y="201930"/>
                  </a:moveTo>
                  <a:cubicBezTo>
                    <a:pt x="0" y="90297"/>
                    <a:pt x="91440" y="0"/>
                    <a:pt x="203708" y="0"/>
                  </a:cubicBezTo>
                  <a:lnTo>
                    <a:pt x="6931533" y="0"/>
                  </a:lnTo>
                  <a:lnTo>
                    <a:pt x="6931533" y="19050"/>
                  </a:lnTo>
                  <a:lnTo>
                    <a:pt x="6931533" y="0"/>
                  </a:lnTo>
                  <a:cubicBezTo>
                    <a:pt x="7043927" y="0"/>
                    <a:pt x="7135240" y="90297"/>
                    <a:pt x="7135240" y="201930"/>
                  </a:cubicBezTo>
                  <a:lnTo>
                    <a:pt x="7116190" y="201930"/>
                  </a:lnTo>
                  <a:lnTo>
                    <a:pt x="7135240" y="201930"/>
                  </a:lnTo>
                  <a:lnTo>
                    <a:pt x="7135240" y="2357755"/>
                  </a:lnTo>
                  <a:lnTo>
                    <a:pt x="7116190" y="2357755"/>
                  </a:lnTo>
                  <a:lnTo>
                    <a:pt x="7135240" y="2357755"/>
                  </a:lnTo>
                  <a:cubicBezTo>
                    <a:pt x="7135240" y="2469515"/>
                    <a:pt x="7043801" y="2559685"/>
                    <a:pt x="6931533" y="2559685"/>
                  </a:cubicBezTo>
                  <a:lnTo>
                    <a:pt x="6931533" y="2540635"/>
                  </a:lnTo>
                  <a:lnTo>
                    <a:pt x="6931533" y="2559685"/>
                  </a:lnTo>
                  <a:lnTo>
                    <a:pt x="203708" y="2559685"/>
                  </a:lnTo>
                  <a:lnTo>
                    <a:pt x="203708" y="2540635"/>
                  </a:lnTo>
                  <a:lnTo>
                    <a:pt x="203708" y="2559685"/>
                  </a:lnTo>
                  <a:cubicBezTo>
                    <a:pt x="91440" y="2559685"/>
                    <a:pt x="0" y="2469388"/>
                    <a:pt x="0" y="2357755"/>
                  </a:cubicBezTo>
                  <a:lnTo>
                    <a:pt x="0" y="201930"/>
                  </a:lnTo>
                  <a:lnTo>
                    <a:pt x="19050" y="201930"/>
                  </a:lnTo>
                  <a:lnTo>
                    <a:pt x="0" y="201930"/>
                  </a:lnTo>
                  <a:moveTo>
                    <a:pt x="38100" y="201930"/>
                  </a:moveTo>
                  <a:lnTo>
                    <a:pt x="38100" y="2357755"/>
                  </a:lnTo>
                  <a:lnTo>
                    <a:pt x="19050" y="2357755"/>
                  </a:lnTo>
                  <a:lnTo>
                    <a:pt x="38100" y="2357755"/>
                  </a:lnTo>
                  <a:cubicBezTo>
                    <a:pt x="38100" y="2448052"/>
                    <a:pt x="112014" y="2521585"/>
                    <a:pt x="203708" y="2521585"/>
                  </a:cubicBezTo>
                  <a:lnTo>
                    <a:pt x="6931533" y="2521585"/>
                  </a:lnTo>
                  <a:cubicBezTo>
                    <a:pt x="7023226" y="2521585"/>
                    <a:pt x="7097140" y="2448052"/>
                    <a:pt x="7097140" y="2357755"/>
                  </a:cubicBezTo>
                  <a:lnTo>
                    <a:pt x="7097140" y="201930"/>
                  </a:lnTo>
                  <a:cubicBezTo>
                    <a:pt x="7097141" y="111633"/>
                    <a:pt x="7023100" y="38100"/>
                    <a:pt x="6931533" y="38100"/>
                  </a:cubicBezTo>
                  <a:lnTo>
                    <a:pt x="203708" y="38100"/>
                  </a:lnTo>
                  <a:lnTo>
                    <a:pt x="203708" y="19050"/>
                  </a:lnTo>
                  <a:lnTo>
                    <a:pt x="203708" y="38100"/>
                  </a:lnTo>
                  <a:cubicBezTo>
                    <a:pt x="112014" y="38100"/>
                    <a:pt x="38100" y="111633"/>
                    <a:pt x="38100" y="201930"/>
                  </a:cubicBezTo>
                  <a:close/>
                </a:path>
              </a:pathLst>
            </a:custGeom>
            <a:solidFill>
              <a:srgbClr val="C0C1D7"/>
            </a:solidFill>
          </p:spPr>
        </p:sp>
      </p:grpSp>
      <p:grpSp>
        <p:nvGrpSpPr>
          <p:cNvPr id="23" name="Group 23"/>
          <p:cNvGrpSpPr/>
          <p:nvPr/>
        </p:nvGrpSpPr>
        <p:grpSpPr>
          <a:xfrm>
            <a:off x="6453931" y="6598592"/>
            <a:ext cx="114300" cy="1891159"/>
            <a:chOff x="0" y="0"/>
            <a:chExt cx="152400" cy="2521545"/>
          </a:xfrm>
        </p:grpSpPr>
        <p:sp>
          <p:nvSpPr>
            <p:cNvPr id="24" name="Freeform 24"/>
            <p:cNvSpPr/>
            <p:nvPr/>
          </p:nvSpPr>
          <p:spPr>
            <a:xfrm>
              <a:off x="0" y="0"/>
              <a:ext cx="152400" cy="2521585"/>
            </a:xfrm>
            <a:custGeom>
              <a:avLst/>
              <a:gdLst/>
              <a:ahLst/>
              <a:cxnLst/>
              <a:rect l="l" t="t" r="r" b="b"/>
              <a:pathLst>
                <a:path w="152400" h="2521585">
                  <a:moveTo>
                    <a:pt x="0" y="76200"/>
                  </a:moveTo>
                  <a:cubicBezTo>
                    <a:pt x="0" y="34163"/>
                    <a:pt x="34163" y="0"/>
                    <a:pt x="76200" y="0"/>
                  </a:cubicBezTo>
                  <a:cubicBezTo>
                    <a:pt x="118237" y="0"/>
                    <a:pt x="152400" y="34163"/>
                    <a:pt x="152400" y="76200"/>
                  </a:cubicBezTo>
                  <a:lnTo>
                    <a:pt x="152400" y="2445385"/>
                  </a:lnTo>
                  <a:cubicBezTo>
                    <a:pt x="152400" y="2487422"/>
                    <a:pt x="118237" y="2521585"/>
                    <a:pt x="76200" y="2521585"/>
                  </a:cubicBezTo>
                  <a:cubicBezTo>
                    <a:pt x="34163" y="2521585"/>
                    <a:pt x="0" y="2487422"/>
                    <a:pt x="0" y="2445385"/>
                  </a:cubicBezTo>
                  <a:close/>
                </a:path>
              </a:pathLst>
            </a:custGeom>
            <a:solidFill>
              <a:srgbClr val="4950BC"/>
            </a:solidFill>
          </p:spPr>
        </p:sp>
      </p:grpSp>
      <p:sp>
        <p:nvSpPr>
          <p:cNvPr id="25" name="TextBox 25"/>
          <p:cNvSpPr txBox="1"/>
          <p:nvPr/>
        </p:nvSpPr>
        <p:spPr>
          <a:xfrm>
            <a:off x="6801443" y="6678029"/>
            <a:ext cx="3278535" cy="338733"/>
          </a:xfrm>
          <a:prstGeom prst="rect">
            <a:avLst/>
          </a:prstGeom>
        </p:spPr>
        <p:txBody>
          <a:bodyPr lIns="0" tIns="0" rIns="0" bIns="0" rtlCol="0" anchor="t">
            <a:spAutoFit/>
          </a:bodyPr>
          <a:lstStyle/>
          <a:p>
            <a:pPr algn="l">
              <a:lnSpc>
                <a:spcPts val="2500"/>
              </a:lnSpc>
            </a:pPr>
            <a:r>
              <a:rPr lang="en-US" sz="2000" b="1" dirty="0">
                <a:solidFill>
                  <a:srgbClr val="272525"/>
                </a:solidFill>
                <a:latin typeface="Inter Bold"/>
                <a:ea typeface="Inter Bold"/>
                <a:cs typeface="Inter Bold"/>
                <a:sym typeface="Inter Bold"/>
              </a:rPr>
              <a:t>Real-Time Data Grounding</a:t>
            </a:r>
          </a:p>
        </p:txBody>
      </p:sp>
      <p:sp>
        <p:nvSpPr>
          <p:cNvPr id="26" name="TextBox 26"/>
          <p:cNvSpPr txBox="1"/>
          <p:nvPr/>
        </p:nvSpPr>
        <p:spPr>
          <a:xfrm>
            <a:off x="6801445" y="7207597"/>
            <a:ext cx="4770685" cy="1048941"/>
          </a:xfrm>
          <a:prstGeom prst="rect">
            <a:avLst/>
          </a:prstGeom>
        </p:spPr>
        <p:txBody>
          <a:bodyPr lIns="0" tIns="0" rIns="0" bIns="0" rtlCol="0" anchor="t">
            <a:spAutoFit/>
          </a:bodyPr>
          <a:lstStyle/>
          <a:p>
            <a:pPr algn="l">
              <a:lnSpc>
                <a:spcPts val="2562"/>
              </a:lnSpc>
            </a:pPr>
            <a:r>
              <a:rPr lang="en-US" sz="1562">
                <a:solidFill>
                  <a:srgbClr val="272525"/>
                </a:solidFill>
                <a:latin typeface="Inter"/>
                <a:ea typeface="Inter"/>
                <a:cs typeface="Inter"/>
                <a:sym typeface="Inter"/>
              </a:rPr>
              <a:t>The assistant queries your complete venue database live, ensuring results reflect current ratings and availability.</a:t>
            </a:r>
          </a:p>
        </p:txBody>
      </p:sp>
      <p:grpSp>
        <p:nvGrpSpPr>
          <p:cNvPr id="27" name="Group 27"/>
          <p:cNvGrpSpPr/>
          <p:nvPr/>
        </p:nvGrpSpPr>
        <p:grpSpPr>
          <a:xfrm>
            <a:off x="11995696" y="6584305"/>
            <a:ext cx="5351264" cy="1919734"/>
            <a:chOff x="0" y="0"/>
            <a:chExt cx="7135018" cy="2559645"/>
          </a:xfrm>
        </p:grpSpPr>
        <p:sp>
          <p:nvSpPr>
            <p:cNvPr id="28" name="Freeform 28"/>
            <p:cNvSpPr/>
            <p:nvPr/>
          </p:nvSpPr>
          <p:spPr>
            <a:xfrm>
              <a:off x="19050" y="19050"/>
              <a:ext cx="7096887" cy="2521585"/>
            </a:xfrm>
            <a:custGeom>
              <a:avLst/>
              <a:gdLst/>
              <a:ahLst/>
              <a:cxnLst/>
              <a:rect l="l" t="t" r="r" b="b"/>
              <a:pathLst>
                <a:path w="7096887" h="2521585">
                  <a:moveTo>
                    <a:pt x="0" y="182880"/>
                  </a:moveTo>
                  <a:cubicBezTo>
                    <a:pt x="0" y="81915"/>
                    <a:pt x="82677" y="0"/>
                    <a:pt x="184658" y="0"/>
                  </a:cubicBezTo>
                  <a:lnTo>
                    <a:pt x="6912229" y="0"/>
                  </a:lnTo>
                  <a:cubicBezTo>
                    <a:pt x="7014211" y="0"/>
                    <a:pt x="7096887" y="81915"/>
                    <a:pt x="7096887" y="182880"/>
                  </a:cubicBezTo>
                  <a:lnTo>
                    <a:pt x="7096887" y="2338705"/>
                  </a:lnTo>
                  <a:cubicBezTo>
                    <a:pt x="7096887" y="2439670"/>
                    <a:pt x="7014211" y="2521585"/>
                    <a:pt x="6912229" y="2521585"/>
                  </a:cubicBezTo>
                  <a:lnTo>
                    <a:pt x="184658" y="2521585"/>
                  </a:lnTo>
                  <a:cubicBezTo>
                    <a:pt x="82677" y="2521585"/>
                    <a:pt x="0" y="2439670"/>
                    <a:pt x="0" y="2338705"/>
                  </a:cubicBezTo>
                  <a:close/>
                </a:path>
              </a:pathLst>
            </a:custGeom>
            <a:solidFill>
              <a:srgbClr val="FFFFFF"/>
            </a:solidFill>
          </p:spPr>
        </p:sp>
        <p:sp>
          <p:nvSpPr>
            <p:cNvPr id="29" name="Freeform 29"/>
            <p:cNvSpPr/>
            <p:nvPr/>
          </p:nvSpPr>
          <p:spPr>
            <a:xfrm>
              <a:off x="0" y="0"/>
              <a:ext cx="7134987" cy="2559685"/>
            </a:xfrm>
            <a:custGeom>
              <a:avLst/>
              <a:gdLst/>
              <a:ahLst/>
              <a:cxnLst/>
              <a:rect l="l" t="t" r="r" b="b"/>
              <a:pathLst>
                <a:path w="7134987" h="2559685">
                  <a:moveTo>
                    <a:pt x="0" y="201930"/>
                  </a:moveTo>
                  <a:cubicBezTo>
                    <a:pt x="0" y="90297"/>
                    <a:pt x="91440" y="0"/>
                    <a:pt x="203708" y="0"/>
                  </a:cubicBezTo>
                  <a:lnTo>
                    <a:pt x="6931279" y="0"/>
                  </a:lnTo>
                  <a:lnTo>
                    <a:pt x="6931279" y="19050"/>
                  </a:lnTo>
                  <a:lnTo>
                    <a:pt x="6931279" y="0"/>
                  </a:lnTo>
                  <a:cubicBezTo>
                    <a:pt x="7043674" y="0"/>
                    <a:pt x="7134987" y="90297"/>
                    <a:pt x="7134987" y="201930"/>
                  </a:cubicBezTo>
                  <a:lnTo>
                    <a:pt x="7115937" y="201930"/>
                  </a:lnTo>
                  <a:lnTo>
                    <a:pt x="7134987" y="201930"/>
                  </a:lnTo>
                  <a:lnTo>
                    <a:pt x="7134987" y="2357755"/>
                  </a:lnTo>
                  <a:lnTo>
                    <a:pt x="7115937" y="2357755"/>
                  </a:lnTo>
                  <a:lnTo>
                    <a:pt x="7134987" y="2357755"/>
                  </a:lnTo>
                  <a:cubicBezTo>
                    <a:pt x="7134987" y="2469515"/>
                    <a:pt x="7043548" y="2559685"/>
                    <a:pt x="6931279" y="2559685"/>
                  </a:cubicBezTo>
                  <a:lnTo>
                    <a:pt x="6931279" y="2540635"/>
                  </a:lnTo>
                  <a:lnTo>
                    <a:pt x="6931279" y="2559685"/>
                  </a:lnTo>
                  <a:lnTo>
                    <a:pt x="203708" y="2559685"/>
                  </a:lnTo>
                  <a:lnTo>
                    <a:pt x="203708" y="2540635"/>
                  </a:lnTo>
                  <a:lnTo>
                    <a:pt x="203708" y="2559685"/>
                  </a:lnTo>
                  <a:cubicBezTo>
                    <a:pt x="91440" y="2559685"/>
                    <a:pt x="0" y="2469388"/>
                    <a:pt x="0" y="2357755"/>
                  </a:cubicBezTo>
                  <a:lnTo>
                    <a:pt x="0" y="201930"/>
                  </a:lnTo>
                  <a:lnTo>
                    <a:pt x="19050" y="201930"/>
                  </a:lnTo>
                  <a:lnTo>
                    <a:pt x="0" y="201930"/>
                  </a:lnTo>
                  <a:moveTo>
                    <a:pt x="38100" y="201930"/>
                  </a:moveTo>
                  <a:lnTo>
                    <a:pt x="38100" y="2357755"/>
                  </a:lnTo>
                  <a:lnTo>
                    <a:pt x="19050" y="2357755"/>
                  </a:lnTo>
                  <a:lnTo>
                    <a:pt x="38100" y="2357755"/>
                  </a:lnTo>
                  <a:cubicBezTo>
                    <a:pt x="38100" y="2448052"/>
                    <a:pt x="112014" y="2521585"/>
                    <a:pt x="203708" y="2521585"/>
                  </a:cubicBezTo>
                  <a:lnTo>
                    <a:pt x="6931279" y="2521585"/>
                  </a:lnTo>
                  <a:cubicBezTo>
                    <a:pt x="7022973" y="2521585"/>
                    <a:pt x="7096887" y="2448052"/>
                    <a:pt x="7096887" y="2357755"/>
                  </a:cubicBezTo>
                  <a:lnTo>
                    <a:pt x="7096887" y="201930"/>
                  </a:lnTo>
                  <a:cubicBezTo>
                    <a:pt x="7096887" y="111633"/>
                    <a:pt x="7022973" y="38100"/>
                    <a:pt x="6931279" y="38100"/>
                  </a:cubicBezTo>
                  <a:lnTo>
                    <a:pt x="203708" y="38100"/>
                  </a:lnTo>
                  <a:lnTo>
                    <a:pt x="203708" y="19050"/>
                  </a:lnTo>
                  <a:lnTo>
                    <a:pt x="203708" y="38100"/>
                  </a:lnTo>
                  <a:cubicBezTo>
                    <a:pt x="112014" y="38100"/>
                    <a:pt x="38100" y="111633"/>
                    <a:pt x="38100" y="201930"/>
                  </a:cubicBezTo>
                  <a:close/>
                </a:path>
              </a:pathLst>
            </a:custGeom>
            <a:solidFill>
              <a:srgbClr val="C0C1D7"/>
            </a:solidFill>
          </p:spPr>
        </p:sp>
      </p:grpSp>
      <p:grpSp>
        <p:nvGrpSpPr>
          <p:cNvPr id="30" name="Group 30"/>
          <p:cNvGrpSpPr/>
          <p:nvPr/>
        </p:nvGrpSpPr>
        <p:grpSpPr>
          <a:xfrm>
            <a:off x="11981409" y="6598592"/>
            <a:ext cx="114300" cy="1891159"/>
            <a:chOff x="0" y="0"/>
            <a:chExt cx="152400" cy="2521545"/>
          </a:xfrm>
        </p:grpSpPr>
        <p:sp>
          <p:nvSpPr>
            <p:cNvPr id="31" name="Freeform 31"/>
            <p:cNvSpPr/>
            <p:nvPr/>
          </p:nvSpPr>
          <p:spPr>
            <a:xfrm>
              <a:off x="0" y="0"/>
              <a:ext cx="152400" cy="2521585"/>
            </a:xfrm>
            <a:custGeom>
              <a:avLst/>
              <a:gdLst/>
              <a:ahLst/>
              <a:cxnLst/>
              <a:rect l="l" t="t" r="r" b="b"/>
              <a:pathLst>
                <a:path w="152400" h="2521585">
                  <a:moveTo>
                    <a:pt x="0" y="76200"/>
                  </a:moveTo>
                  <a:cubicBezTo>
                    <a:pt x="0" y="34163"/>
                    <a:pt x="34163" y="0"/>
                    <a:pt x="76200" y="0"/>
                  </a:cubicBezTo>
                  <a:cubicBezTo>
                    <a:pt x="118237" y="0"/>
                    <a:pt x="152400" y="34163"/>
                    <a:pt x="152400" y="76200"/>
                  </a:cubicBezTo>
                  <a:lnTo>
                    <a:pt x="152400" y="2445385"/>
                  </a:lnTo>
                  <a:cubicBezTo>
                    <a:pt x="152400" y="2487422"/>
                    <a:pt x="118237" y="2521585"/>
                    <a:pt x="76200" y="2521585"/>
                  </a:cubicBezTo>
                  <a:cubicBezTo>
                    <a:pt x="34163" y="2521585"/>
                    <a:pt x="0" y="2487422"/>
                    <a:pt x="0" y="2445385"/>
                  </a:cubicBezTo>
                  <a:close/>
                </a:path>
              </a:pathLst>
            </a:custGeom>
            <a:solidFill>
              <a:srgbClr val="4950BC"/>
            </a:solidFill>
          </p:spPr>
        </p:sp>
      </p:grpSp>
      <p:sp>
        <p:nvSpPr>
          <p:cNvPr id="32" name="TextBox 32"/>
          <p:cNvSpPr txBox="1"/>
          <p:nvPr/>
        </p:nvSpPr>
        <p:spPr>
          <a:xfrm>
            <a:off x="12328921" y="6812756"/>
            <a:ext cx="4015382" cy="338733"/>
          </a:xfrm>
          <a:prstGeom prst="rect">
            <a:avLst/>
          </a:prstGeom>
        </p:spPr>
        <p:txBody>
          <a:bodyPr lIns="0" tIns="0" rIns="0" bIns="0" rtlCol="0" anchor="t">
            <a:spAutoFit/>
          </a:bodyPr>
          <a:lstStyle/>
          <a:p>
            <a:pPr algn="l">
              <a:lnSpc>
                <a:spcPts val="2500"/>
              </a:lnSpc>
            </a:pPr>
            <a:r>
              <a:rPr lang="en-US" sz="2000" b="1">
                <a:solidFill>
                  <a:srgbClr val="272525"/>
                </a:solidFill>
                <a:latin typeface="Inter Bold"/>
                <a:ea typeface="Inter Bold"/>
                <a:cs typeface="Inter Bold"/>
                <a:sym typeface="Inter Bold"/>
              </a:rPr>
              <a:t>Objective, Rating-Based Results</a:t>
            </a:r>
          </a:p>
        </p:txBody>
      </p:sp>
      <p:sp>
        <p:nvSpPr>
          <p:cNvPr id="33" name="TextBox 33"/>
          <p:cNvSpPr txBox="1"/>
          <p:nvPr/>
        </p:nvSpPr>
        <p:spPr>
          <a:xfrm>
            <a:off x="12328911" y="7345864"/>
            <a:ext cx="4770536" cy="1048941"/>
          </a:xfrm>
          <a:prstGeom prst="rect">
            <a:avLst/>
          </a:prstGeom>
        </p:spPr>
        <p:txBody>
          <a:bodyPr lIns="0" tIns="0" rIns="0" bIns="0" rtlCol="0" anchor="t">
            <a:spAutoFit/>
          </a:bodyPr>
          <a:lstStyle/>
          <a:p>
            <a:pPr algn="l">
              <a:lnSpc>
                <a:spcPts val="2562"/>
              </a:lnSpc>
            </a:pPr>
            <a:r>
              <a:rPr lang="en-US" sz="1562" dirty="0">
                <a:solidFill>
                  <a:srgbClr val="272525"/>
                </a:solidFill>
                <a:latin typeface="Inter"/>
                <a:ea typeface="Inter"/>
                <a:cs typeface="Inter"/>
                <a:sym typeface="Inter"/>
              </a:rPr>
              <a:t>Recommendations are calculated purely on average ratings and location criteria—no bias, just actionable intelligence for smarter decisions.</a:t>
            </a:r>
          </a:p>
        </p:txBody>
      </p:sp>
      <p:sp>
        <p:nvSpPr>
          <p:cNvPr id="34" name="TextBox 34"/>
          <p:cNvSpPr txBox="1"/>
          <p:nvPr/>
        </p:nvSpPr>
        <p:spPr>
          <a:xfrm>
            <a:off x="955179" y="8653314"/>
            <a:ext cx="16377642" cy="721519"/>
          </a:xfrm>
          <a:prstGeom prst="rect">
            <a:avLst/>
          </a:prstGeom>
        </p:spPr>
        <p:txBody>
          <a:bodyPr lIns="0" tIns="0" rIns="0" bIns="0" rtlCol="0" anchor="t">
            <a:spAutoFit/>
          </a:bodyPr>
          <a:lstStyle/>
          <a:p>
            <a:pPr algn="l">
              <a:lnSpc>
                <a:spcPts val="2562"/>
              </a:lnSpc>
            </a:pPr>
            <a:r>
              <a:rPr lang="en-US" sz="1562" b="1">
                <a:solidFill>
                  <a:srgbClr val="272525"/>
                </a:solidFill>
                <a:latin typeface="Inter Bold"/>
                <a:ea typeface="Inter Bold"/>
                <a:cs typeface="Inter Bold"/>
                <a:sym typeface="Inter Bold"/>
              </a:rPr>
              <a:t>Proven Performance:</a:t>
            </a:r>
            <a:r>
              <a:rPr lang="en-US" sz="1562">
                <a:solidFill>
                  <a:srgbClr val="272525"/>
                </a:solidFill>
                <a:latin typeface="Inter"/>
                <a:ea typeface="Inter"/>
                <a:cs typeface="Inter"/>
                <a:sym typeface="Inter"/>
              </a:rPr>
              <a:t> Query "Best venue in Hyderabad" returns Diamond Convention Hall with a 4.70 average rating—transforming structured data into immediate, competitive advantage.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0" y="0"/>
            <a:ext cx="7633398"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sp>
        <p:nvSpPr>
          <p:cNvPr id="10" name="TextBox 10"/>
          <p:cNvSpPr txBox="1"/>
          <p:nvPr/>
        </p:nvSpPr>
        <p:spPr>
          <a:xfrm>
            <a:off x="7850237" y="1824930"/>
            <a:ext cx="7088237" cy="914549"/>
          </a:xfrm>
          <a:prstGeom prst="rect">
            <a:avLst/>
          </a:prstGeom>
        </p:spPr>
        <p:txBody>
          <a:bodyPr lIns="0" tIns="0" rIns="0" bIns="0" rtlCol="0" anchor="t">
            <a:spAutoFit/>
          </a:bodyPr>
          <a:lstStyle/>
          <a:p>
            <a:pPr algn="l">
              <a:lnSpc>
                <a:spcPts val="6937"/>
              </a:lnSpc>
            </a:pPr>
            <a:r>
              <a:rPr lang="en-US" sz="5562" b="1">
                <a:solidFill>
                  <a:srgbClr val="000000"/>
                </a:solidFill>
                <a:latin typeface="Inter Bold"/>
                <a:ea typeface="Inter Bold"/>
                <a:cs typeface="Inter Bold"/>
                <a:sym typeface="Inter Bold"/>
              </a:rPr>
              <a:t>System Overview</a:t>
            </a:r>
          </a:p>
        </p:txBody>
      </p:sp>
      <p:sp>
        <p:nvSpPr>
          <p:cNvPr id="11" name="TextBox 11"/>
          <p:cNvSpPr txBox="1"/>
          <p:nvPr/>
        </p:nvSpPr>
        <p:spPr>
          <a:xfrm>
            <a:off x="7850237" y="3078956"/>
            <a:ext cx="9445526" cy="53935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Complete end-to-end platform delivering event planning solutions</a:t>
            </a:r>
          </a:p>
        </p:txBody>
      </p:sp>
      <p:grpSp>
        <p:nvGrpSpPr>
          <p:cNvPr id="12" name="Group 12"/>
          <p:cNvGrpSpPr/>
          <p:nvPr/>
        </p:nvGrpSpPr>
        <p:grpSpPr>
          <a:xfrm>
            <a:off x="7845475" y="3932485"/>
            <a:ext cx="4590455" cy="2569517"/>
            <a:chOff x="0" y="0"/>
            <a:chExt cx="6120607" cy="3426023"/>
          </a:xfrm>
        </p:grpSpPr>
        <p:sp>
          <p:nvSpPr>
            <p:cNvPr id="13" name="Freeform 13"/>
            <p:cNvSpPr/>
            <p:nvPr/>
          </p:nvSpPr>
          <p:spPr>
            <a:xfrm>
              <a:off x="6350" y="6350"/>
              <a:ext cx="6107811" cy="3413252"/>
            </a:xfrm>
            <a:custGeom>
              <a:avLst/>
              <a:gdLst/>
              <a:ahLst/>
              <a:cxnLst/>
              <a:rect l="l" t="t" r="r" b="b"/>
              <a:pathLst>
                <a:path w="6107811" h="3413252">
                  <a:moveTo>
                    <a:pt x="0" y="158750"/>
                  </a:moveTo>
                  <a:cubicBezTo>
                    <a:pt x="0" y="71120"/>
                    <a:pt x="71247" y="0"/>
                    <a:pt x="159004" y="0"/>
                  </a:cubicBezTo>
                  <a:lnTo>
                    <a:pt x="5948807" y="0"/>
                  </a:lnTo>
                  <a:cubicBezTo>
                    <a:pt x="6036691" y="0"/>
                    <a:pt x="6107811" y="71120"/>
                    <a:pt x="6107811" y="158750"/>
                  </a:cubicBezTo>
                  <a:lnTo>
                    <a:pt x="6107811" y="3254502"/>
                  </a:lnTo>
                  <a:cubicBezTo>
                    <a:pt x="6107811" y="3342259"/>
                    <a:pt x="6036564" y="3413252"/>
                    <a:pt x="5948807" y="3413252"/>
                  </a:cubicBezTo>
                  <a:lnTo>
                    <a:pt x="159004" y="3413252"/>
                  </a:lnTo>
                  <a:cubicBezTo>
                    <a:pt x="71120" y="3413252"/>
                    <a:pt x="0" y="3342132"/>
                    <a:pt x="0" y="3254502"/>
                  </a:cubicBezTo>
                  <a:close/>
                </a:path>
              </a:pathLst>
            </a:custGeom>
            <a:solidFill>
              <a:srgbClr val="DADBF1"/>
            </a:solidFill>
          </p:spPr>
        </p:sp>
        <p:sp>
          <p:nvSpPr>
            <p:cNvPr id="14" name="Freeform 14"/>
            <p:cNvSpPr/>
            <p:nvPr/>
          </p:nvSpPr>
          <p:spPr>
            <a:xfrm>
              <a:off x="0" y="0"/>
              <a:ext cx="6120511" cy="3425952"/>
            </a:xfrm>
            <a:custGeom>
              <a:avLst/>
              <a:gdLst/>
              <a:ahLst/>
              <a:cxnLst/>
              <a:rect l="l" t="t" r="r" b="b"/>
              <a:pathLst>
                <a:path w="6120511" h="3425952">
                  <a:moveTo>
                    <a:pt x="0" y="165100"/>
                  </a:moveTo>
                  <a:cubicBezTo>
                    <a:pt x="0" y="73914"/>
                    <a:pt x="74041" y="0"/>
                    <a:pt x="165354" y="0"/>
                  </a:cubicBezTo>
                  <a:lnTo>
                    <a:pt x="5955157" y="0"/>
                  </a:lnTo>
                  <a:lnTo>
                    <a:pt x="5955157" y="6350"/>
                  </a:lnTo>
                  <a:lnTo>
                    <a:pt x="5955157" y="0"/>
                  </a:lnTo>
                  <a:cubicBezTo>
                    <a:pt x="6046470" y="0"/>
                    <a:pt x="6120511" y="73914"/>
                    <a:pt x="6120511" y="165100"/>
                  </a:cubicBezTo>
                  <a:lnTo>
                    <a:pt x="6114161" y="165100"/>
                  </a:lnTo>
                  <a:lnTo>
                    <a:pt x="6120511" y="165100"/>
                  </a:lnTo>
                  <a:lnTo>
                    <a:pt x="6120511" y="3260852"/>
                  </a:lnTo>
                  <a:lnTo>
                    <a:pt x="6114161" y="3260852"/>
                  </a:lnTo>
                  <a:lnTo>
                    <a:pt x="6120511" y="3260852"/>
                  </a:lnTo>
                  <a:cubicBezTo>
                    <a:pt x="6120511" y="3352038"/>
                    <a:pt x="6046470" y="3425952"/>
                    <a:pt x="5955157" y="3425952"/>
                  </a:cubicBezTo>
                  <a:lnTo>
                    <a:pt x="5955157" y="3419602"/>
                  </a:lnTo>
                  <a:lnTo>
                    <a:pt x="5955157" y="3425952"/>
                  </a:lnTo>
                  <a:lnTo>
                    <a:pt x="165354" y="3425952"/>
                  </a:lnTo>
                  <a:lnTo>
                    <a:pt x="165354" y="3419602"/>
                  </a:lnTo>
                  <a:lnTo>
                    <a:pt x="165354" y="3425952"/>
                  </a:lnTo>
                  <a:cubicBezTo>
                    <a:pt x="74041" y="3425952"/>
                    <a:pt x="0" y="3352038"/>
                    <a:pt x="0" y="3260852"/>
                  </a:cubicBezTo>
                  <a:lnTo>
                    <a:pt x="0" y="165100"/>
                  </a:lnTo>
                  <a:lnTo>
                    <a:pt x="6350" y="165100"/>
                  </a:lnTo>
                  <a:lnTo>
                    <a:pt x="0" y="165100"/>
                  </a:lnTo>
                  <a:moveTo>
                    <a:pt x="12700" y="165100"/>
                  </a:moveTo>
                  <a:lnTo>
                    <a:pt x="12700" y="3260852"/>
                  </a:lnTo>
                  <a:lnTo>
                    <a:pt x="6350" y="3260852"/>
                  </a:lnTo>
                  <a:lnTo>
                    <a:pt x="12700" y="3260852"/>
                  </a:lnTo>
                  <a:cubicBezTo>
                    <a:pt x="12700" y="3345053"/>
                    <a:pt x="81026" y="3413252"/>
                    <a:pt x="165354" y="3413252"/>
                  </a:cubicBezTo>
                  <a:lnTo>
                    <a:pt x="5955157" y="3413252"/>
                  </a:lnTo>
                  <a:cubicBezTo>
                    <a:pt x="6039485" y="3413252"/>
                    <a:pt x="6107811" y="3345053"/>
                    <a:pt x="6107811" y="3260852"/>
                  </a:cubicBezTo>
                  <a:lnTo>
                    <a:pt x="6107811" y="165100"/>
                  </a:lnTo>
                  <a:cubicBezTo>
                    <a:pt x="6107811" y="80899"/>
                    <a:pt x="6039485" y="12700"/>
                    <a:pt x="5955157" y="12700"/>
                  </a:cubicBezTo>
                  <a:lnTo>
                    <a:pt x="165354" y="12700"/>
                  </a:lnTo>
                  <a:lnTo>
                    <a:pt x="165354" y="6350"/>
                  </a:lnTo>
                  <a:lnTo>
                    <a:pt x="165354" y="12700"/>
                  </a:lnTo>
                  <a:cubicBezTo>
                    <a:pt x="81026" y="12700"/>
                    <a:pt x="12700" y="80899"/>
                    <a:pt x="12700" y="165100"/>
                  </a:cubicBezTo>
                  <a:close/>
                </a:path>
              </a:pathLst>
            </a:custGeom>
            <a:solidFill>
              <a:srgbClr val="C0C1D7"/>
            </a:solidFill>
          </p:spPr>
        </p:sp>
      </p:grpSp>
      <p:sp>
        <p:nvSpPr>
          <p:cNvPr id="15" name="TextBox 15"/>
          <p:cNvSpPr txBox="1"/>
          <p:nvPr/>
        </p:nvSpPr>
        <p:spPr>
          <a:xfrm>
            <a:off x="8143280" y="4211240"/>
            <a:ext cx="3586906"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Frontend Experience</a:t>
            </a:r>
          </a:p>
        </p:txBody>
      </p:sp>
      <p:sp>
        <p:nvSpPr>
          <p:cNvPr id="16" name="TextBox 16"/>
          <p:cNvSpPr txBox="1"/>
          <p:nvPr/>
        </p:nvSpPr>
        <p:spPr>
          <a:xfrm>
            <a:off x="8143280" y="4757589"/>
            <a:ext cx="3994845" cy="1446610"/>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Intuitive React interface for event creation and management</a:t>
            </a:r>
          </a:p>
        </p:txBody>
      </p:sp>
      <p:grpSp>
        <p:nvGrpSpPr>
          <p:cNvPr id="17" name="Group 17"/>
          <p:cNvGrpSpPr/>
          <p:nvPr/>
        </p:nvGrpSpPr>
        <p:grpSpPr>
          <a:xfrm>
            <a:off x="12643172" y="3957787"/>
            <a:ext cx="4590604" cy="2569517"/>
            <a:chOff x="0" y="0"/>
            <a:chExt cx="6120805" cy="3426023"/>
          </a:xfrm>
        </p:grpSpPr>
        <p:sp>
          <p:nvSpPr>
            <p:cNvPr id="18" name="Freeform 18"/>
            <p:cNvSpPr/>
            <p:nvPr/>
          </p:nvSpPr>
          <p:spPr>
            <a:xfrm>
              <a:off x="6350" y="6350"/>
              <a:ext cx="6108065" cy="3413252"/>
            </a:xfrm>
            <a:custGeom>
              <a:avLst/>
              <a:gdLst/>
              <a:ahLst/>
              <a:cxnLst/>
              <a:rect l="l" t="t" r="r" b="b"/>
              <a:pathLst>
                <a:path w="6108065" h="3413252">
                  <a:moveTo>
                    <a:pt x="0" y="158750"/>
                  </a:moveTo>
                  <a:cubicBezTo>
                    <a:pt x="0" y="71120"/>
                    <a:pt x="71247" y="0"/>
                    <a:pt x="159004" y="0"/>
                  </a:cubicBezTo>
                  <a:lnTo>
                    <a:pt x="5949061" y="0"/>
                  </a:lnTo>
                  <a:cubicBezTo>
                    <a:pt x="6036945" y="0"/>
                    <a:pt x="6108065" y="71120"/>
                    <a:pt x="6108065" y="158750"/>
                  </a:cubicBezTo>
                  <a:lnTo>
                    <a:pt x="6108065" y="3254502"/>
                  </a:lnTo>
                  <a:cubicBezTo>
                    <a:pt x="6108065" y="3342259"/>
                    <a:pt x="6036818" y="3413252"/>
                    <a:pt x="5949061" y="3413252"/>
                  </a:cubicBezTo>
                  <a:lnTo>
                    <a:pt x="159004" y="3413252"/>
                  </a:lnTo>
                  <a:cubicBezTo>
                    <a:pt x="71120" y="3413252"/>
                    <a:pt x="0" y="3342132"/>
                    <a:pt x="0" y="3254502"/>
                  </a:cubicBezTo>
                  <a:close/>
                </a:path>
              </a:pathLst>
            </a:custGeom>
            <a:solidFill>
              <a:srgbClr val="DADBF1"/>
            </a:solidFill>
          </p:spPr>
        </p:sp>
        <p:sp>
          <p:nvSpPr>
            <p:cNvPr id="19" name="Freeform 19"/>
            <p:cNvSpPr/>
            <p:nvPr/>
          </p:nvSpPr>
          <p:spPr>
            <a:xfrm>
              <a:off x="0" y="0"/>
              <a:ext cx="6120765" cy="3425952"/>
            </a:xfrm>
            <a:custGeom>
              <a:avLst/>
              <a:gdLst/>
              <a:ahLst/>
              <a:cxnLst/>
              <a:rect l="l" t="t" r="r" b="b"/>
              <a:pathLst>
                <a:path w="6120765" h="3425952">
                  <a:moveTo>
                    <a:pt x="0" y="165100"/>
                  </a:moveTo>
                  <a:cubicBezTo>
                    <a:pt x="0" y="73914"/>
                    <a:pt x="74041" y="0"/>
                    <a:pt x="165354" y="0"/>
                  </a:cubicBezTo>
                  <a:lnTo>
                    <a:pt x="5955411" y="0"/>
                  </a:lnTo>
                  <a:lnTo>
                    <a:pt x="5955411" y="6350"/>
                  </a:lnTo>
                  <a:lnTo>
                    <a:pt x="5955411" y="0"/>
                  </a:lnTo>
                  <a:cubicBezTo>
                    <a:pt x="6046724" y="0"/>
                    <a:pt x="6120765" y="73914"/>
                    <a:pt x="6120765" y="165100"/>
                  </a:cubicBezTo>
                  <a:lnTo>
                    <a:pt x="6114415" y="165100"/>
                  </a:lnTo>
                  <a:lnTo>
                    <a:pt x="6120765" y="165100"/>
                  </a:lnTo>
                  <a:lnTo>
                    <a:pt x="6120765" y="3260852"/>
                  </a:lnTo>
                  <a:lnTo>
                    <a:pt x="6114415" y="3260852"/>
                  </a:lnTo>
                  <a:lnTo>
                    <a:pt x="6120765" y="3260852"/>
                  </a:lnTo>
                  <a:cubicBezTo>
                    <a:pt x="6120765" y="3352038"/>
                    <a:pt x="6046724" y="3425952"/>
                    <a:pt x="5955411" y="3425952"/>
                  </a:cubicBezTo>
                  <a:lnTo>
                    <a:pt x="5955411" y="3419602"/>
                  </a:lnTo>
                  <a:lnTo>
                    <a:pt x="5955411" y="3425952"/>
                  </a:lnTo>
                  <a:lnTo>
                    <a:pt x="165354" y="3425952"/>
                  </a:lnTo>
                  <a:lnTo>
                    <a:pt x="165354" y="3419602"/>
                  </a:lnTo>
                  <a:lnTo>
                    <a:pt x="165354" y="3425952"/>
                  </a:lnTo>
                  <a:cubicBezTo>
                    <a:pt x="74041" y="3425952"/>
                    <a:pt x="0" y="3352038"/>
                    <a:pt x="0" y="3260852"/>
                  </a:cubicBezTo>
                  <a:lnTo>
                    <a:pt x="0" y="165100"/>
                  </a:lnTo>
                  <a:lnTo>
                    <a:pt x="6350" y="165100"/>
                  </a:lnTo>
                  <a:lnTo>
                    <a:pt x="0" y="165100"/>
                  </a:lnTo>
                  <a:moveTo>
                    <a:pt x="12700" y="165100"/>
                  </a:moveTo>
                  <a:lnTo>
                    <a:pt x="12700" y="3260852"/>
                  </a:lnTo>
                  <a:lnTo>
                    <a:pt x="6350" y="3260852"/>
                  </a:lnTo>
                  <a:lnTo>
                    <a:pt x="12700" y="3260852"/>
                  </a:lnTo>
                  <a:cubicBezTo>
                    <a:pt x="12700" y="3345053"/>
                    <a:pt x="81026" y="3413252"/>
                    <a:pt x="165354" y="3413252"/>
                  </a:cubicBezTo>
                  <a:lnTo>
                    <a:pt x="5955411" y="3413252"/>
                  </a:lnTo>
                  <a:cubicBezTo>
                    <a:pt x="6039739" y="3413252"/>
                    <a:pt x="6108065" y="3345053"/>
                    <a:pt x="6108065" y="3260852"/>
                  </a:cubicBezTo>
                  <a:lnTo>
                    <a:pt x="6108065" y="165100"/>
                  </a:lnTo>
                  <a:cubicBezTo>
                    <a:pt x="6108065" y="80899"/>
                    <a:pt x="6039739" y="12700"/>
                    <a:pt x="5955411" y="12700"/>
                  </a:cubicBezTo>
                  <a:lnTo>
                    <a:pt x="165354" y="12700"/>
                  </a:lnTo>
                  <a:lnTo>
                    <a:pt x="165354" y="6350"/>
                  </a:lnTo>
                  <a:lnTo>
                    <a:pt x="165354" y="12700"/>
                  </a:lnTo>
                  <a:cubicBezTo>
                    <a:pt x="81026" y="12700"/>
                    <a:pt x="12700" y="80899"/>
                    <a:pt x="12700" y="165100"/>
                  </a:cubicBezTo>
                  <a:close/>
                </a:path>
              </a:pathLst>
            </a:custGeom>
            <a:solidFill>
              <a:srgbClr val="C0C1D7"/>
            </a:solidFill>
          </p:spPr>
        </p:sp>
      </p:grpSp>
      <p:sp>
        <p:nvSpPr>
          <p:cNvPr id="20" name="TextBox 20"/>
          <p:cNvSpPr txBox="1"/>
          <p:nvPr/>
        </p:nvSpPr>
        <p:spPr>
          <a:xfrm>
            <a:off x="13007728" y="4211240"/>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Secure Backend</a:t>
            </a:r>
          </a:p>
        </p:txBody>
      </p:sp>
      <p:sp>
        <p:nvSpPr>
          <p:cNvPr id="21" name="TextBox 21"/>
          <p:cNvSpPr txBox="1"/>
          <p:nvPr/>
        </p:nvSpPr>
        <p:spPr>
          <a:xfrm>
            <a:off x="13007728" y="4757589"/>
            <a:ext cx="3994994" cy="1446610"/>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Spring Boot API handling authentication and data validation</a:t>
            </a:r>
          </a:p>
        </p:txBody>
      </p:sp>
      <p:grpSp>
        <p:nvGrpSpPr>
          <p:cNvPr id="22" name="Group 22"/>
          <p:cNvGrpSpPr/>
          <p:nvPr/>
        </p:nvGrpSpPr>
        <p:grpSpPr>
          <a:xfrm>
            <a:off x="7845475" y="6775996"/>
            <a:ext cx="9455051" cy="1662261"/>
            <a:chOff x="0" y="0"/>
            <a:chExt cx="12606735" cy="2216348"/>
          </a:xfrm>
        </p:grpSpPr>
        <p:sp>
          <p:nvSpPr>
            <p:cNvPr id="23" name="Freeform 23"/>
            <p:cNvSpPr/>
            <p:nvPr/>
          </p:nvSpPr>
          <p:spPr>
            <a:xfrm>
              <a:off x="6350" y="6350"/>
              <a:ext cx="12594082" cy="2203577"/>
            </a:xfrm>
            <a:custGeom>
              <a:avLst/>
              <a:gdLst/>
              <a:ahLst/>
              <a:cxnLst/>
              <a:rect l="l" t="t" r="r" b="b"/>
              <a:pathLst>
                <a:path w="12594082" h="2203577">
                  <a:moveTo>
                    <a:pt x="0" y="158750"/>
                  </a:moveTo>
                  <a:cubicBezTo>
                    <a:pt x="0" y="71120"/>
                    <a:pt x="71374" y="0"/>
                    <a:pt x="159512" y="0"/>
                  </a:cubicBezTo>
                  <a:lnTo>
                    <a:pt x="12434570" y="0"/>
                  </a:lnTo>
                  <a:cubicBezTo>
                    <a:pt x="12522708" y="0"/>
                    <a:pt x="12594082" y="71120"/>
                    <a:pt x="12594082" y="158750"/>
                  </a:cubicBezTo>
                  <a:lnTo>
                    <a:pt x="12594082" y="2044827"/>
                  </a:lnTo>
                  <a:cubicBezTo>
                    <a:pt x="12594082" y="2132457"/>
                    <a:pt x="12522708" y="2203577"/>
                    <a:pt x="12434570" y="2203577"/>
                  </a:cubicBezTo>
                  <a:lnTo>
                    <a:pt x="159512" y="2203577"/>
                  </a:lnTo>
                  <a:cubicBezTo>
                    <a:pt x="71374" y="2203577"/>
                    <a:pt x="0" y="2132457"/>
                    <a:pt x="0" y="2044827"/>
                  </a:cubicBezTo>
                  <a:close/>
                </a:path>
              </a:pathLst>
            </a:custGeom>
            <a:solidFill>
              <a:srgbClr val="DADBF1"/>
            </a:solidFill>
          </p:spPr>
        </p:sp>
        <p:sp>
          <p:nvSpPr>
            <p:cNvPr id="24" name="Freeform 24"/>
            <p:cNvSpPr/>
            <p:nvPr/>
          </p:nvSpPr>
          <p:spPr>
            <a:xfrm>
              <a:off x="0" y="0"/>
              <a:ext cx="12606782" cy="2216277"/>
            </a:xfrm>
            <a:custGeom>
              <a:avLst/>
              <a:gdLst/>
              <a:ahLst/>
              <a:cxnLst/>
              <a:rect l="l" t="t" r="r" b="b"/>
              <a:pathLst>
                <a:path w="12606782" h="2216277">
                  <a:moveTo>
                    <a:pt x="0" y="165100"/>
                  </a:moveTo>
                  <a:cubicBezTo>
                    <a:pt x="0" y="73914"/>
                    <a:pt x="74295" y="0"/>
                    <a:pt x="165862" y="0"/>
                  </a:cubicBezTo>
                  <a:lnTo>
                    <a:pt x="12440920" y="0"/>
                  </a:lnTo>
                  <a:lnTo>
                    <a:pt x="12440920" y="6350"/>
                  </a:lnTo>
                  <a:lnTo>
                    <a:pt x="12440920" y="0"/>
                  </a:lnTo>
                  <a:cubicBezTo>
                    <a:pt x="12532487" y="0"/>
                    <a:pt x="12606782" y="73914"/>
                    <a:pt x="12606782" y="165100"/>
                  </a:cubicBezTo>
                  <a:lnTo>
                    <a:pt x="12600432" y="165100"/>
                  </a:lnTo>
                  <a:lnTo>
                    <a:pt x="12606782" y="165100"/>
                  </a:lnTo>
                  <a:lnTo>
                    <a:pt x="12606782" y="2051177"/>
                  </a:lnTo>
                  <a:lnTo>
                    <a:pt x="12600432" y="2051177"/>
                  </a:lnTo>
                  <a:lnTo>
                    <a:pt x="12606782" y="2051177"/>
                  </a:lnTo>
                  <a:cubicBezTo>
                    <a:pt x="12606782" y="2142363"/>
                    <a:pt x="12532487" y="2216277"/>
                    <a:pt x="12440920" y="2216277"/>
                  </a:cubicBezTo>
                  <a:lnTo>
                    <a:pt x="12440920" y="2209927"/>
                  </a:lnTo>
                  <a:lnTo>
                    <a:pt x="12440920" y="2216277"/>
                  </a:lnTo>
                  <a:lnTo>
                    <a:pt x="165862" y="2216277"/>
                  </a:lnTo>
                  <a:lnTo>
                    <a:pt x="165862" y="2209927"/>
                  </a:lnTo>
                  <a:lnTo>
                    <a:pt x="165862" y="2216277"/>
                  </a:lnTo>
                  <a:cubicBezTo>
                    <a:pt x="74295" y="2216277"/>
                    <a:pt x="0" y="2142363"/>
                    <a:pt x="0" y="2051177"/>
                  </a:cubicBezTo>
                  <a:lnTo>
                    <a:pt x="0" y="165100"/>
                  </a:lnTo>
                  <a:lnTo>
                    <a:pt x="6350" y="165100"/>
                  </a:lnTo>
                  <a:lnTo>
                    <a:pt x="0" y="165100"/>
                  </a:lnTo>
                  <a:moveTo>
                    <a:pt x="12700" y="165100"/>
                  </a:moveTo>
                  <a:lnTo>
                    <a:pt x="12700" y="2051177"/>
                  </a:lnTo>
                  <a:lnTo>
                    <a:pt x="6350" y="2051177"/>
                  </a:lnTo>
                  <a:lnTo>
                    <a:pt x="12700" y="2051177"/>
                  </a:lnTo>
                  <a:cubicBezTo>
                    <a:pt x="12700" y="2135378"/>
                    <a:pt x="81280" y="2203577"/>
                    <a:pt x="165862" y="2203577"/>
                  </a:cubicBezTo>
                  <a:lnTo>
                    <a:pt x="12440920" y="2203577"/>
                  </a:lnTo>
                  <a:cubicBezTo>
                    <a:pt x="12525501" y="2203577"/>
                    <a:pt x="12594082" y="2135251"/>
                    <a:pt x="12594082" y="2051177"/>
                  </a:cubicBezTo>
                  <a:lnTo>
                    <a:pt x="12594082" y="165100"/>
                  </a:lnTo>
                  <a:cubicBezTo>
                    <a:pt x="12594082" y="80899"/>
                    <a:pt x="12525501" y="12700"/>
                    <a:pt x="12440920" y="12700"/>
                  </a:cubicBezTo>
                  <a:lnTo>
                    <a:pt x="165862" y="12700"/>
                  </a:lnTo>
                  <a:lnTo>
                    <a:pt x="165862" y="6350"/>
                  </a:lnTo>
                  <a:lnTo>
                    <a:pt x="165862" y="12700"/>
                  </a:lnTo>
                  <a:cubicBezTo>
                    <a:pt x="81280" y="12700"/>
                    <a:pt x="12700" y="81026"/>
                    <a:pt x="12700" y="165100"/>
                  </a:cubicBezTo>
                  <a:close/>
                </a:path>
              </a:pathLst>
            </a:custGeom>
            <a:solidFill>
              <a:srgbClr val="C0C1D7"/>
            </a:solidFill>
          </p:spPr>
        </p:sp>
      </p:grpSp>
      <p:sp>
        <p:nvSpPr>
          <p:cNvPr id="25" name="TextBox 25"/>
          <p:cNvSpPr txBox="1"/>
          <p:nvPr/>
        </p:nvSpPr>
        <p:spPr>
          <a:xfrm>
            <a:off x="8143280" y="7054751"/>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Reliable Database</a:t>
            </a:r>
          </a:p>
        </p:txBody>
      </p:sp>
      <p:sp>
        <p:nvSpPr>
          <p:cNvPr id="26" name="TextBox 26"/>
          <p:cNvSpPr txBox="1"/>
          <p:nvPr/>
        </p:nvSpPr>
        <p:spPr>
          <a:xfrm>
            <a:off x="8143280" y="7601099"/>
            <a:ext cx="8859441" cy="53935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Structured storage for users, events, and booking history</a:t>
            </a:r>
          </a:p>
        </p:txBody>
      </p:sp>
      <p:pic>
        <p:nvPicPr>
          <p:cNvPr id="28" name="Picture 27">
            <a:extLst>
              <a:ext uri="{FF2B5EF4-FFF2-40B4-BE49-F238E27FC236}">
                <a16:creationId xmlns:a16="http://schemas.microsoft.com/office/drawing/2014/main" id="{B580307E-6779-DA0D-D642-57450370E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7619213" cy="10287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437764" y="0"/>
            <a:ext cx="7850236" cy="10287000"/>
          </a:xfrm>
          <a:prstGeom prst="rect">
            <a:avLst/>
          </a:prstGeom>
        </p:spPr>
      </p:pic>
      <p:pic>
        <p:nvPicPr>
          <p:cNvPr id="3" name="Image 1" descr="preencoded.png"/>
          <p:cNvPicPr>
            <a:picLocks noChangeAspect="1"/>
          </p:cNvPicPr>
          <p:nvPr/>
        </p:nvPicPr>
        <p:blipFill>
          <a:blip r:embed="rId4"/>
          <a:srcRect b="4074"/>
          <a:stretch>
            <a:fillRect/>
          </a:stretch>
        </p:blipFill>
        <p:spPr>
          <a:xfrm>
            <a:off x="10437764" y="0"/>
            <a:ext cx="7850235" cy="10287000"/>
          </a:xfrm>
          <a:prstGeom prst="rect">
            <a:avLst/>
          </a:prstGeom>
        </p:spPr>
      </p:pic>
      <p:sp>
        <p:nvSpPr>
          <p:cNvPr id="4" name="Text 0"/>
          <p:cNvSpPr/>
          <p:nvPr/>
        </p:nvSpPr>
        <p:spPr>
          <a:xfrm>
            <a:off x="992237" y="874812"/>
            <a:ext cx="8413403" cy="602456"/>
          </a:xfrm>
          <a:prstGeom prst="rect">
            <a:avLst/>
          </a:prstGeom>
          <a:noFill/>
          <a:ln/>
        </p:spPr>
        <p:txBody>
          <a:bodyPr wrap="none" lIns="0" tIns="0" rIns="0" bIns="0" rtlCol="0" anchor="t"/>
          <a:lstStyle/>
          <a:p>
            <a:pPr>
              <a:lnSpc>
                <a:spcPts val="4688"/>
              </a:lnSpc>
            </a:pPr>
            <a:r>
              <a:rPr lang="en-US" sz="3750" b="1" dirty="0">
                <a:solidFill>
                  <a:srgbClr val="000000"/>
                </a:solidFill>
                <a:latin typeface="Inter Bold" pitchFamily="34" charset="0"/>
                <a:ea typeface="Inter Bold" pitchFamily="34" charset="-122"/>
                <a:cs typeface="Inter Bold" pitchFamily="34" charset="-120"/>
              </a:rPr>
              <a:t>Frontend Architecture – React Layer</a:t>
            </a:r>
            <a:endParaRPr lang="en-US" sz="3750" dirty="0"/>
          </a:p>
        </p:txBody>
      </p:sp>
      <p:sp>
        <p:nvSpPr>
          <p:cNvPr id="5" name="Text 1"/>
          <p:cNvSpPr/>
          <p:nvPr/>
        </p:nvSpPr>
        <p:spPr>
          <a:xfrm>
            <a:off x="992238" y="1838771"/>
            <a:ext cx="9445526" cy="770930"/>
          </a:xfrm>
          <a:prstGeom prst="rect">
            <a:avLst/>
          </a:prstGeom>
          <a:noFill/>
          <a:ln/>
        </p:spPr>
        <p:txBody>
          <a:bodyPr wrap="square" lIns="0" tIns="0" rIns="0" bIns="0" rtlCol="0" anchor="t"/>
          <a:lstStyle/>
          <a:p>
            <a:pPr marL="428625" indent="-428625">
              <a:lnSpc>
                <a:spcPts val="3000"/>
              </a:lnSpc>
              <a:buSzPct val="100000"/>
              <a:buChar char="•"/>
            </a:pPr>
            <a:r>
              <a:rPr lang="en-US" sz="1875" b="1" dirty="0">
                <a:solidFill>
                  <a:srgbClr val="272525"/>
                </a:solidFill>
                <a:latin typeface="Inter" pitchFamily="34" charset="0"/>
                <a:ea typeface="Inter" pitchFamily="34" charset="-122"/>
                <a:cs typeface="Inter" pitchFamily="34" charset="-120"/>
              </a:rPr>
              <a:t>Framework:</a:t>
            </a:r>
            <a:r>
              <a:rPr lang="en-US" sz="1875" dirty="0">
                <a:solidFill>
                  <a:srgbClr val="272525"/>
                </a:solidFill>
                <a:latin typeface="Inter" pitchFamily="34" charset="0"/>
                <a:ea typeface="Inter" pitchFamily="34" charset="-122"/>
                <a:cs typeface="Inter" pitchFamily="34" charset="-120"/>
              </a:rPr>
              <a:t> Built using </a:t>
            </a:r>
            <a:r>
              <a:rPr lang="en-US" sz="1875" i="1" dirty="0">
                <a:solidFill>
                  <a:srgbClr val="272525"/>
                </a:solidFill>
                <a:latin typeface="Inter" pitchFamily="34" charset="0"/>
                <a:ea typeface="Inter" pitchFamily="34" charset="-122"/>
                <a:cs typeface="Inter" pitchFamily="34" charset="-120"/>
              </a:rPr>
              <a:t>React 19 + Vite</a:t>
            </a:r>
            <a:r>
              <a:rPr lang="en-US" sz="1875" dirty="0">
                <a:solidFill>
                  <a:srgbClr val="272525"/>
                </a:solidFill>
                <a:latin typeface="Inter" pitchFamily="34" charset="0"/>
                <a:ea typeface="Inter" pitchFamily="34" charset="-122"/>
                <a:cs typeface="Inter" pitchFamily="34" charset="-120"/>
              </a:rPr>
              <a:t> with modular component structure and </a:t>
            </a:r>
            <a:r>
              <a:rPr lang="en-US" sz="1875" i="1" dirty="0">
                <a:solidFill>
                  <a:srgbClr val="272525"/>
                </a:solidFill>
                <a:latin typeface="Inter" pitchFamily="34" charset="0"/>
                <a:ea typeface="Inter" pitchFamily="34" charset="-122"/>
                <a:cs typeface="Inter" pitchFamily="34" charset="-120"/>
              </a:rPr>
              <a:t>React Router</a:t>
            </a:r>
            <a:r>
              <a:rPr lang="en-US" sz="1875" dirty="0">
                <a:solidFill>
                  <a:srgbClr val="272525"/>
                </a:solidFill>
                <a:latin typeface="Inter" pitchFamily="34" charset="0"/>
                <a:ea typeface="Inter" pitchFamily="34" charset="-122"/>
                <a:cs typeface="Inter" pitchFamily="34" charset="-120"/>
              </a:rPr>
              <a:t> for navigation.</a:t>
            </a:r>
            <a:endParaRPr lang="en-US" sz="1875" dirty="0"/>
          </a:p>
        </p:txBody>
      </p:sp>
      <p:sp>
        <p:nvSpPr>
          <p:cNvPr id="6" name="Text 2"/>
          <p:cNvSpPr/>
          <p:nvPr/>
        </p:nvSpPr>
        <p:spPr>
          <a:xfrm>
            <a:off x="992238" y="2693938"/>
            <a:ext cx="9445526" cy="385465"/>
          </a:xfrm>
          <a:prstGeom prst="rect">
            <a:avLst/>
          </a:prstGeom>
          <a:noFill/>
          <a:ln/>
        </p:spPr>
        <p:txBody>
          <a:bodyPr wrap="none" lIns="0" tIns="0" rIns="0" bIns="0" rtlCol="0" anchor="t"/>
          <a:lstStyle/>
          <a:p>
            <a:pPr marL="428625" indent="-428625">
              <a:lnSpc>
                <a:spcPts val="3000"/>
              </a:lnSpc>
              <a:buSzPct val="100000"/>
              <a:buChar char="•"/>
            </a:pPr>
            <a:r>
              <a:rPr lang="en-US" sz="1875" b="1" dirty="0">
                <a:solidFill>
                  <a:srgbClr val="272525"/>
                </a:solidFill>
                <a:latin typeface="Inter" pitchFamily="34" charset="0"/>
                <a:ea typeface="Inter" pitchFamily="34" charset="-122"/>
                <a:cs typeface="Inter" pitchFamily="34" charset="-120"/>
              </a:rPr>
              <a:t>Component Hierarchy:</a:t>
            </a:r>
            <a:endParaRPr lang="en-US" sz="1875" dirty="0"/>
          </a:p>
        </p:txBody>
      </p:sp>
      <p:sp>
        <p:nvSpPr>
          <p:cNvPr id="7" name="Text 3"/>
          <p:cNvSpPr/>
          <p:nvPr/>
        </p:nvSpPr>
        <p:spPr>
          <a:xfrm>
            <a:off x="992238" y="3163640"/>
            <a:ext cx="9445526" cy="770930"/>
          </a:xfrm>
          <a:prstGeom prst="rect">
            <a:avLst/>
          </a:prstGeom>
          <a:noFill/>
          <a:ln/>
        </p:spPr>
        <p:txBody>
          <a:bodyPr wrap="square" lIns="0" tIns="0" rIns="0" bIns="0" rtlCol="0" anchor="t"/>
          <a:lstStyle/>
          <a:p>
            <a:pPr marL="857250" lvl="1" indent="-428625">
              <a:lnSpc>
                <a:spcPts val="3000"/>
              </a:lnSpc>
              <a:buSzPct val="100000"/>
              <a:buChar char="•"/>
            </a:pPr>
            <a:r>
              <a:rPr lang="en-US" sz="1875" b="1" dirty="0">
                <a:solidFill>
                  <a:srgbClr val="272525"/>
                </a:solidFill>
                <a:latin typeface="Inter" pitchFamily="34" charset="0"/>
                <a:ea typeface="Inter" pitchFamily="34" charset="-122"/>
                <a:cs typeface="Inter" pitchFamily="34" charset="-120"/>
              </a:rPr>
              <a:t>App.jsx</a:t>
            </a:r>
            <a:r>
              <a:rPr lang="en-US" sz="1875" dirty="0">
                <a:solidFill>
                  <a:srgbClr val="272525"/>
                </a:solidFill>
                <a:latin typeface="Inter" pitchFamily="34" charset="0"/>
                <a:ea typeface="Inter" pitchFamily="34" charset="-122"/>
                <a:cs typeface="Inter" pitchFamily="34" charset="-120"/>
              </a:rPr>
              <a:t> serves as the root router managing navigation between routes like </a:t>
            </a:r>
            <a:r>
              <a:rPr lang="en-US" sz="1875" i="1" dirty="0">
                <a:solidFill>
                  <a:srgbClr val="272525"/>
                </a:solidFill>
                <a:latin typeface="Inter" pitchFamily="34" charset="0"/>
                <a:ea typeface="Inter" pitchFamily="34" charset="-122"/>
                <a:cs typeface="Inter" pitchFamily="34" charset="-120"/>
              </a:rPr>
              <a:t>AddEvent</a:t>
            </a:r>
            <a:r>
              <a:rPr lang="en-US" sz="1875" dirty="0">
                <a:solidFill>
                  <a:srgbClr val="272525"/>
                </a:solidFill>
                <a:latin typeface="Inter" pitchFamily="34" charset="0"/>
                <a:ea typeface="Inter" pitchFamily="34" charset="-122"/>
                <a:cs typeface="Inter" pitchFamily="34" charset="-120"/>
              </a:rPr>
              <a:t>, </a:t>
            </a:r>
            <a:r>
              <a:rPr lang="en-US" sz="1875" i="1" dirty="0">
                <a:solidFill>
                  <a:srgbClr val="272525"/>
                </a:solidFill>
                <a:latin typeface="Inter" pitchFamily="34" charset="0"/>
                <a:ea typeface="Inter" pitchFamily="34" charset="-122"/>
                <a:cs typeface="Inter" pitchFamily="34" charset="-120"/>
              </a:rPr>
              <a:t>Login</a:t>
            </a:r>
            <a:r>
              <a:rPr lang="en-US" sz="1875" dirty="0">
                <a:solidFill>
                  <a:srgbClr val="272525"/>
                </a:solidFill>
                <a:latin typeface="Inter" pitchFamily="34" charset="0"/>
                <a:ea typeface="Inter" pitchFamily="34" charset="-122"/>
                <a:cs typeface="Inter" pitchFamily="34" charset="-120"/>
              </a:rPr>
              <a:t>, and </a:t>
            </a:r>
            <a:r>
              <a:rPr lang="en-US" sz="1875" i="1" dirty="0">
                <a:solidFill>
                  <a:srgbClr val="272525"/>
                </a:solidFill>
                <a:latin typeface="Inter" pitchFamily="34" charset="0"/>
                <a:ea typeface="Inter" pitchFamily="34" charset="-122"/>
                <a:cs typeface="Inter" pitchFamily="34" charset="-120"/>
              </a:rPr>
              <a:t>Signup</a:t>
            </a:r>
            <a:r>
              <a:rPr lang="en-US" sz="1875" dirty="0">
                <a:solidFill>
                  <a:srgbClr val="272525"/>
                </a:solidFill>
                <a:latin typeface="Inter" pitchFamily="34" charset="0"/>
                <a:ea typeface="Inter" pitchFamily="34" charset="-122"/>
                <a:cs typeface="Inter" pitchFamily="34" charset="-120"/>
              </a:rPr>
              <a:t>.</a:t>
            </a:r>
            <a:endParaRPr lang="en-US" sz="1875" dirty="0"/>
          </a:p>
        </p:txBody>
      </p:sp>
      <p:sp>
        <p:nvSpPr>
          <p:cNvPr id="8" name="Text 4"/>
          <p:cNvSpPr/>
          <p:nvPr/>
        </p:nvSpPr>
        <p:spPr>
          <a:xfrm>
            <a:off x="992238" y="4018806"/>
            <a:ext cx="9445526" cy="770930"/>
          </a:xfrm>
          <a:prstGeom prst="rect">
            <a:avLst/>
          </a:prstGeom>
          <a:noFill/>
          <a:ln/>
        </p:spPr>
        <p:txBody>
          <a:bodyPr wrap="square" lIns="0" tIns="0" rIns="0" bIns="0" rtlCol="0" anchor="t"/>
          <a:lstStyle/>
          <a:p>
            <a:pPr marL="857250" lvl="1" indent="-428625">
              <a:lnSpc>
                <a:spcPts val="3000"/>
              </a:lnSpc>
              <a:buSzPct val="100000"/>
              <a:buChar char="•"/>
            </a:pPr>
            <a:r>
              <a:rPr lang="en-US" sz="1875" i="1" dirty="0">
                <a:solidFill>
                  <a:srgbClr val="272525"/>
                </a:solidFill>
                <a:latin typeface="Inter" pitchFamily="34" charset="0"/>
                <a:ea typeface="Inter" pitchFamily="34" charset="-122"/>
                <a:cs typeface="Inter" pitchFamily="34" charset="-120"/>
              </a:rPr>
              <a:t>Navbar</a:t>
            </a:r>
            <a:r>
              <a:rPr lang="en-US" sz="1875" dirty="0">
                <a:solidFill>
                  <a:srgbClr val="272525"/>
                </a:solidFill>
                <a:latin typeface="Inter" pitchFamily="34" charset="0"/>
                <a:ea typeface="Inter" pitchFamily="34" charset="-122"/>
                <a:cs typeface="Inter" pitchFamily="34" charset="-120"/>
              </a:rPr>
              <a:t>, </a:t>
            </a:r>
            <a:r>
              <a:rPr lang="en-US" sz="1875" i="1" dirty="0">
                <a:solidFill>
                  <a:srgbClr val="272525"/>
                </a:solidFill>
                <a:latin typeface="Inter" pitchFamily="34" charset="0"/>
                <a:ea typeface="Inter" pitchFamily="34" charset="-122"/>
                <a:cs typeface="Inter" pitchFamily="34" charset="-120"/>
              </a:rPr>
              <a:t>HeroSection</a:t>
            </a:r>
            <a:r>
              <a:rPr lang="en-US" sz="1875" dirty="0">
                <a:solidFill>
                  <a:srgbClr val="272525"/>
                </a:solidFill>
                <a:latin typeface="Inter" pitchFamily="34" charset="0"/>
                <a:ea typeface="Inter" pitchFamily="34" charset="-122"/>
                <a:cs typeface="Inter" pitchFamily="34" charset="-120"/>
              </a:rPr>
              <a:t>, and </a:t>
            </a:r>
            <a:r>
              <a:rPr lang="en-US" sz="1875" i="1" dirty="0">
                <a:solidFill>
                  <a:srgbClr val="272525"/>
                </a:solidFill>
                <a:latin typeface="Inter" pitchFamily="34" charset="0"/>
                <a:ea typeface="Inter" pitchFamily="34" charset="-122"/>
                <a:cs typeface="Inter" pitchFamily="34" charset="-120"/>
              </a:rPr>
              <a:t>Services</a:t>
            </a:r>
            <a:r>
              <a:rPr lang="en-US" sz="1875" dirty="0">
                <a:solidFill>
                  <a:srgbClr val="272525"/>
                </a:solidFill>
                <a:latin typeface="Inter" pitchFamily="34" charset="0"/>
                <a:ea typeface="Inter" pitchFamily="34" charset="-122"/>
                <a:cs typeface="Inter" pitchFamily="34" charset="-120"/>
              </a:rPr>
              <a:t> components handle UI layout and dashboard display.</a:t>
            </a:r>
            <a:endParaRPr lang="en-US" sz="1875" dirty="0"/>
          </a:p>
        </p:txBody>
      </p:sp>
      <p:sp>
        <p:nvSpPr>
          <p:cNvPr id="9" name="Text 5"/>
          <p:cNvSpPr/>
          <p:nvPr/>
        </p:nvSpPr>
        <p:spPr>
          <a:xfrm>
            <a:off x="992238" y="4873973"/>
            <a:ext cx="9445526" cy="770930"/>
          </a:xfrm>
          <a:prstGeom prst="rect">
            <a:avLst/>
          </a:prstGeom>
          <a:noFill/>
          <a:ln/>
        </p:spPr>
        <p:txBody>
          <a:bodyPr wrap="square" lIns="0" tIns="0" rIns="0" bIns="0" rtlCol="0" anchor="t"/>
          <a:lstStyle/>
          <a:p>
            <a:pPr marL="857250" lvl="1" indent="-428625">
              <a:lnSpc>
                <a:spcPts val="3000"/>
              </a:lnSpc>
              <a:buSzPct val="100000"/>
              <a:buChar char="•"/>
            </a:pPr>
            <a:r>
              <a:rPr lang="en-US" sz="1875" i="1" dirty="0">
                <a:solidFill>
                  <a:srgbClr val="272525"/>
                </a:solidFill>
                <a:latin typeface="Inter" pitchFamily="34" charset="0"/>
                <a:ea typeface="Inter" pitchFamily="34" charset="-122"/>
                <a:cs typeface="Inter" pitchFamily="34" charset="-120"/>
              </a:rPr>
              <a:t>AddEvent</a:t>
            </a:r>
            <a:r>
              <a:rPr lang="en-US" sz="1875" dirty="0">
                <a:solidFill>
                  <a:srgbClr val="272525"/>
                </a:solidFill>
                <a:latin typeface="Inter" pitchFamily="34" charset="0"/>
                <a:ea typeface="Inter" pitchFamily="34" charset="-122"/>
                <a:cs typeface="Inter" pitchFamily="34" charset="-120"/>
              </a:rPr>
              <a:t> component manages event creation with dynamic selectors for city, hall, and capacity validation.</a:t>
            </a:r>
            <a:endParaRPr lang="en-US" sz="1875" dirty="0"/>
          </a:p>
        </p:txBody>
      </p:sp>
      <p:sp>
        <p:nvSpPr>
          <p:cNvPr id="10" name="Text 6"/>
          <p:cNvSpPr/>
          <p:nvPr/>
        </p:nvSpPr>
        <p:spPr>
          <a:xfrm>
            <a:off x="992238" y="5729139"/>
            <a:ext cx="9445526" cy="385465"/>
          </a:xfrm>
          <a:prstGeom prst="rect">
            <a:avLst/>
          </a:prstGeom>
          <a:noFill/>
          <a:ln/>
        </p:spPr>
        <p:txBody>
          <a:bodyPr wrap="none" lIns="0" tIns="0" rIns="0" bIns="0" rtlCol="0" anchor="t"/>
          <a:lstStyle/>
          <a:p>
            <a:pPr marL="428625" indent="-428625">
              <a:lnSpc>
                <a:spcPts val="3000"/>
              </a:lnSpc>
              <a:buSzPct val="100000"/>
              <a:buChar char="•"/>
            </a:pPr>
            <a:r>
              <a:rPr lang="en-US" sz="1875" b="1" dirty="0">
                <a:solidFill>
                  <a:srgbClr val="272525"/>
                </a:solidFill>
                <a:latin typeface="Inter" pitchFamily="34" charset="0"/>
                <a:ea typeface="Inter" pitchFamily="34" charset="-122"/>
                <a:cs typeface="Inter" pitchFamily="34" charset="-120"/>
              </a:rPr>
              <a:t>Shared Services &amp; Utilities:</a:t>
            </a:r>
            <a:endParaRPr lang="en-US" sz="1875" dirty="0"/>
          </a:p>
        </p:txBody>
      </p:sp>
      <p:sp>
        <p:nvSpPr>
          <p:cNvPr id="11" name="Text 7"/>
          <p:cNvSpPr/>
          <p:nvPr/>
        </p:nvSpPr>
        <p:spPr>
          <a:xfrm>
            <a:off x="992238" y="6198840"/>
            <a:ext cx="9445526" cy="385465"/>
          </a:xfrm>
          <a:prstGeom prst="rect">
            <a:avLst/>
          </a:prstGeom>
          <a:noFill/>
          <a:ln/>
        </p:spPr>
        <p:txBody>
          <a:bodyPr wrap="none" lIns="0" tIns="0" rIns="0" bIns="0" rtlCol="0" anchor="t"/>
          <a:lstStyle/>
          <a:p>
            <a:pPr marL="857250" lvl="1" indent="-428625">
              <a:lnSpc>
                <a:spcPts val="3000"/>
              </a:lnSpc>
              <a:buSzPct val="100000"/>
              <a:buChar char="•"/>
            </a:pPr>
            <a:r>
              <a:rPr lang="en-US" sz="1875" i="1" dirty="0">
                <a:solidFill>
                  <a:srgbClr val="272525"/>
                </a:solidFill>
                <a:latin typeface="Inter" pitchFamily="34" charset="0"/>
                <a:ea typeface="Inter" pitchFamily="34" charset="-122"/>
                <a:cs typeface="Inter" pitchFamily="34" charset="-120"/>
              </a:rPr>
              <a:t>Axios Client</a:t>
            </a:r>
            <a:r>
              <a:rPr lang="en-US" sz="1875" dirty="0">
                <a:solidFill>
                  <a:srgbClr val="272525"/>
                </a:solidFill>
                <a:latin typeface="Inter" pitchFamily="34" charset="0"/>
                <a:ea typeface="Inter" pitchFamily="34" charset="-122"/>
                <a:cs typeface="Inter" pitchFamily="34" charset="-120"/>
              </a:rPr>
              <a:t> for API communication.</a:t>
            </a:r>
            <a:endParaRPr lang="en-US" sz="1875" dirty="0"/>
          </a:p>
        </p:txBody>
      </p:sp>
      <p:sp>
        <p:nvSpPr>
          <p:cNvPr id="12" name="Text 8"/>
          <p:cNvSpPr/>
          <p:nvPr/>
        </p:nvSpPr>
        <p:spPr>
          <a:xfrm>
            <a:off x="992238" y="6668541"/>
            <a:ext cx="9445526" cy="385465"/>
          </a:xfrm>
          <a:prstGeom prst="rect">
            <a:avLst/>
          </a:prstGeom>
          <a:noFill/>
          <a:ln/>
        </p:spPr>
        <p:txBody>
          <a:bodyPr wrap="none" lIns="0" tIns="0" rIns="0" bIns="0" rtlCol="0" anchor="t"/>
          <a:lstStyle/>
          <a:p>
            <a:pPr marL="857250" lvl="1" indent="-428625">
              <a:lnSpc>
                <a:spcPts val="3000"/>
              </a:lnSpc>
              <a:buSzPct val="100000"/>
              <a:buChar char="•"/>
            </a:pPr>
            <a:r>
              <a:rPr lang="en-US" sz="1875" i="1" dirty="0">
                <a:solidFill>
                  <a:srgbClr val="272525"/>
                </a:solidFill>
                <a:latin typeface="Inter" pitchFamily="34" charset="0"/>
                <a:ea typeface="Inter" pitchFamily="34" charset="-122"/>
                <a:cs typeface="Inter" pitchFamily="34" charset="-120"/>
              </a:rPr>
              <a:t>React Router</a:t>
            </a:r>
            <a:r>
              <a:rPr lang="en-US" sz="1875" dirty="0">
                <a:solidFill>
                  <a:srgbClr val="272525"/>
                </a:solidFill>
                <a:latin typeface="Inter" pitchFamily="34" charset="0"/>
                <a:ea typeface="Inter" pitchFamily="34" charset="-122"/>
                <a:cs typeface="Inter" pitchFamily="34" charset="-120"/>
              </a:rPr>
              <a:t> for navigation and state synchronization.</a:t>
            </a:r>
            <a:endParaRPr lang="en-US" sz="1875" dirty="0"/>
          </a:p>
        </p:txBody>
      </p:sp>
      <p:sp>
        <p:nvSpPr>
          <p:cNvPr id="13" name="Text 9"/>
          <p:cNvSpPr/>
          <p:nvPr/>
        </p:nvSpPr>
        <p:spPr>
          <a:xfrm>
            <a:off x="992238" y="7138244"/>
            <a:ext cx="9445526" cy="394990"/>
          </a:xfrm>
          <a:prstGeom prst="rect">
            <a:avLst/>
          </a:prstGeom>
          <a:noFill/>
          <a:ln/>
        </p:spPr>
        <p:txBody>
          <a:bodyPr wrap="none" lIns="0" tIns="0" rIns="0" bIns="0" rtlCol="0" anchor="t"/>
          <a:lstStyle/>
          <a:p>
            <a:pPr marL="857250" lvl="1" indent="-428625">
              <a:lnSpc>
                <a:spcPts val="3000"/>
              </a:lnSpc>
              <a:buSzPct val="100000"/>
              <a:buChar char="•"/>
            </a:pPr>
            <a:r>
              <a:rPr lang="en-US" sz="1875" i="1" dirty="0">
                <a:solidFill>
                  <a:srgbClr val="272525"/>
                </a:solidFill>
                <a:latin typeface="Inter" pitchFamily="34" charset="0"/>
                <a:ea typeface="Inter" pitchFamily="34" charset="-122"/>
                <a:cs typeface="Inter" pitchFamily="34" charset="-120"/>
              </a:rPr>
              <a:t>State Hooks</a:t>
            </a:r>
            <a:r>
              <a:rPr lang="en-US" sz="1875" dirty="0">
                <a:solidFill>
                  <a:srgbClr val="272525"/>
                </a:solidFill>
                <a:latin typeface="Inter" pitchFamily="34" charset="0"/>
                <a:ea typeface="Inter" pitchFamily="34" charset="-122"/>
                <a:cs typeface="Inter" pitchFamily="34" charset="-120"/>
              </a:rPr>
              <a:t> (</a:t>
            </a:r>
            <a:r>
              <a:rPr lang="en-US" sz="1875" dirty="0">
                <a:solidFill>
                  <a:srgbClr val="272525"/>
                </a:solidFill>
                <a:highlight>
                  <a:srgbClr val="F2F2F2"/>
                </a:highlight>
                <a:latin typeface="Consolas" pitchFamily="34" charset="0"/>
                <a:ea typeface="Consolas" pitchFamily="34" charset="-122"/>
                <a:cs typeface="Consolas" pitchFamily="34" charset="-120"/>
              </a:rPr>
              <a:t>useState</a:t>
            </a:r>
            <a:r>
              <a:rPr lang="en-US" sz="1875" dirty="0">
                <a:solidFill>
                  <a:srgbClr val="272525"/>
                </a:solidFill>
                <a:latin typeface="Inter" pitchFamily="34" charset="0"/>
                <a:ea typeface="Inter" pitchFamily="34" charset="-122"/>
                <a:cs typeface="Inter" pitchFamily="34" charset="-120"/>
              </a:rPr>
              <a:t>, </a:t>
            </a:r>
            <a:r>
              <a:rPr lang="en-US" sz="1875" dirty="0">
                <a:solidFill>
                  <a:srgbClr val="272525"/>
                </a:solidFill>
                <a:highlight>
                  <a:srgbClr val="F2F2F2"/>
                </a:highlight>
                <a:latin typeface="Consolas" pitchFamily="34" charset="0"/>
                <a:ea typeface="Consolas" pitchFamily="34" charset="-122"/>
                <a:cs typeface="Consolas" pitchFamily="34" charset="-120"/>
              </a:rPr>
              <a:t>useEffect</a:t>
            </a:r>
            <a:r>
              <a:rPr lang="en-US" sz="1875" dirty="0">
                <a:solidFill>
                  <a:srgbClr val="272525"/>
                </a:solidFill>
                <a:latin typeface="Inter" pitchFamily="34" charset="0"/>
                <a:ea typeface="Inter" pitchFamily="34" charset="-122"/>
                <a:cs typeface="Inter" pitchFamily="34" charset="-120"/>
              </a:rPr>
              <a:t>) for UI reactivity.</a:t>
            </a:r>
            <a:endParaRPr lang="en-US" sz="1875" dirty="0"/>
          </a:p>
        </p:txBody>
      </p:sp>
      <p:sp>
        <p:nvSpPr>
          <p:cNvPr id="14" name="Text 10"/>
          <p:cNvSpPr/>
          <p:nvPr/>
        </p:nvSpPr>
        <p:spPr>
          <a:xfrm>
            <a:off x="992238" y="7617470"/>
            <a:ext cx="9445526" cy="385465"/>
          </a:xfrm>
          <a:prstGeom prst="rect">
            <a:avLst/>
          </a:prstGeom>
          <a:noFill/>
          <a:ln/>
        </p:spPr>
        <p:txBody>
          <a:bodyPr wrap="none" lIns="0" tIns="0" rIns="0" bIns="0" rtlCol="0" anchor="t"/>
          <a:lstStyle/>
          <a:p>
            <a:pPr marL="857250" lvl="1" indent="-428625">
              <a:lnSpc>
                <a:spcPts val="3000"/>
              </a:lnSpc>
              <a:buSzPct val="100000"/>
              <a:buChar char="•"/>
            </a:pPr>
            <a:r>
              <a:rPr lang="en-US" sz="1875" i="1" dirty="0">
                <a:solidFill>
                  <a:srgbClr val="272525"/>
                </a:solidFill>
                <a:latin typeface="Inter" pitchFamily="34" charset="0"/>
                <a:ea typeface="Inter" pitchFamily="34" charset="-122"/>
                <a:cs typeface="Inter" pitchFamily="34" charset="-120"/>
              </a:rPr>
              <a:t>Form Validation</a:t>
            </a:r>
            <a:r>
              <a:rPr lang="en-US" sz="1875" dirty="0">
                <a:solidFill>
                  <a:srgbClr val="272525"/>
                </a:solidFill>
                <a:latin typeface="Inter" pitchFamily="34" charset="0"/>
                <a:ea typeface="Inter" pitchFamily="34" charset="-122"/>
                <a:cs typeface="Inter" pitchFamily="34" charset="-120"/>
              </a:rPr>
              <a:t> and </a:t>
            </a:r>
            <a:r>
              <a:rPr lang="en-US" sz="1875" i="1" dirty="0">
                <a:solidFill>
                  <a:srgbClr val="272525"/>
                </a:solidFill>
                <a:latin typeface="Inter" pitchFamily="34" charset="0"/>
                <a:ea typeface="Inter" pitchFamily="34" charset="-122"/>
                <a:cs typeface="Inter" pitchFamily="34" charset="-120"/>
              </a:rPr>
              <a:t>Auth Events</a:t>
            </a:r>
            <a:r>
              <a:rPr lang="en-US" sz="1875" dirty="0">
                <a:solidFill>
                  <a:srgbClr val="272525"/>
                </a:solidFill>
                <a:latin typeface="Inter" pitchFamily="34" charset="0"/>
                <a:ea typeface="Inter" pitchFamily="34" charset="-122"/>
                <a:cs typeface="Inter" pitchFamily="34" charset="-120"/>
              </a:rPr>
              <a:t> for input checks and session control.</a:t>
            </a:r>
            <a:endParaRPr lang="en-US" sz="1875" dirty="0"/>
          </a:p>
        </p:txBody>
      </p:sp>
      <p:sp>
        <p:nvSpPr>
          <p:cNvPr id="15" name="Text 11"/>
          <p:cNvSpPr/>
          <p:nvPr/>
        </p:nvSpPr>
        <p:spPr>
          <a:xfrm>
            <a:off x="992238" y="8087171"/>
            <a:ext cx="9445526" cy="385465"/>
          </a:xfrm>
          <a:prstGeom prst="rect">
            <a:avLst/>
          </a:prstGeom>
          <a:noFill/>
          <a:ln/>
        </p:spPr>
        <p:txBody>
          <a:bodyPr wrap="none" lIns="0" tIns="0" rIns="0" bIns="0" rtlCol="0" anchor="t"/>
          <a:lstStyle/>
          <a:p>
            <a:pPr marL="428625" indent="-428625">
              <a:lnSpc>
                <a:spcPts val="3000"/>
              </a:lnSpc>
              <a:buSzPct val="100000"/>
              <a:buChar char="•"/>
            </a:pPr>
            <a:r>
              <a:rPr lang="en-US" sz="1875" b="1" dirty="0">
                <a:solidFill>
                  <a:srgbClr val="272525"/>
                </a:solidFill>
                <a:latin typeface="Inter" pitchFamily="34" charset="0"/>
                <a:ea typeface="Inter" pitchFamily="34" charset="-122"/>
                <a:cs typeface="Inter" pitchFamily="34" charset="-120"/>
              </a:rPr>
              <a:t>State Management &amp; Data Flow:</a:t>
            </a:r>
            <a:endParaRPr lang="en-US" sz="1875" dirty="0"/>
          </a:p>
        </p:txBody>
      </p:sp>
      <p:sp>
        <p:nvSpPr>
          <p:cNvPr id="16" name="Text 12"/>
          <p:cNvSpPr/>
          <p:nvPr/>
        </p:nvSpPr>
        <p:spPr>
          <a:xfrm>
            <a:off x="992238" y="8556873"/>
            <a:ext cx="9445526" cy="385465"/>
          </a:xfrm>
          <a:prstGeom prst="rect">
            <a:avLst/>
          </a:prstGeom>
          <a:noFill/>
          <a:ln/>
        </p:spPr>
        <p:txBody>
          <a:bodyPr wrap="none" lIns="0" tIns="0" rIns="0" bIns="0" rtlCol="0" anchor="t"/>
          <a:lstStyle/>
          <a:p>
            <a:pPr marL="857250" lvl="1" indent="-428625">
              <a:lnSpc>
                <a:spcPts val="3000"/>
              </a:lnSpc>
              <a:buSzPct val="100000"/>
              <a:buChar char="•"/>
            </a:pPr>
            <a:r>
              <a:rPr lang="en-US" sz="1875" dirty="0">
                <a:solidFill>
                  <a:srgbClr val="272525"/>
                </a:solidFill>
                <a:latin typeface="Inter" pitchFamily="34" charset="0"/>
                <a:ea typeface="Inter" pitchFamily="34" charset="-122"/>
                <a:cs typeface="Inter" pitchFamily="34" charset="-120"/>
              </a:rPr>
              <a:t>Includes states for </a:t>
            </a:r>
            <a:r>
              <a:rPr lang="en-US" sz="1875" i="1" dirty="0">
                <a:solidFill>
                  <a:srgbClr val="272525"/>
                </a:solidFill>
                <a:latin typeface="Inter" pitchFamily="34" charset="0"/>
                <a:ea typeface="Inter" pitchFamily="34" charset="-122"/>
                <a:cs typeface="Inter" pitchFamily="34" charset="-120"/>
              </a:rPr>
              <a:t>Session</a:t>
            </a:r>
            <a:r>
              <a:rPr lang="en-US" sz="1875" dirty="0">
                <a:solidFill>
                  <a:srgbClr val="272525"/>
                </a:solidFill>
                <a:latin typeface="Inter" pitchFamily="34" charset="0"/>
                <a:ea typeface="Inter" pitchFamily="34" charset="-122"/>
                <a:cs typeface="Inter" pitchFamily="34" charset="-120"/>
              </a:rPr>
              <a:t>, </a:t>
            </a:r>
            <a:r>
              <a:rPr lang="en-US" sz="1875" i="1" dirty="0">
                <a:solidFill>
                  <a:srgbClr val="272525"/>
                </a:solidFill>
                <a:latin typeface="Inter" pitchFamily="34" charset="0"/>
                <a:ea typeface="Inter" pitchFamily="34" charset="-122"/>
                <a:cs typeface="Inter" pitchFamily="34" charset="-120"/>
              </a:rPr>
              <a:t>Events</a:t>
            </a:r>
            <a:r>
              <a:rPr lang="en-US" sz="1875" dirty="0">
                <a:solidFill>
                  <a:srgbClr val="272525"/>
                </a:solidFill>
                <a:latin typeface="Inter" pitchFamily="34" charset="0"/>
                <a:ea typeface="Inter" pitchFamily="34" charset="-122"/>
                <a:cs typeface="Inter" pitchFamily="34" charset="-120"/>
              </a:rPr>
              <a:t>, </a:t>
            </a:r>
            <a:r>
              <a:rPr lang="en-US" sz="1875" i="1" dirty="0">
                <a:solidFill>
                  <a:srgbClr val="272525"/>
                </a:solidFill>
                <a:latin typeface="Inter" pitchFamily="34" charset="0"/>
                <a:ea typeface="Inter" pitchFamily="34" charset="-122"/>
                <a:cs typeface="Inter" pitchFamily="34" charset="-120"/>
              </a:rPr>
              <a:t>Venues</a:t>
            </a:r>
            <a:r>
              <a:rPr lang="en-US" sz="1875" dirty="0">
                <a:solidFill>
                  <a:srgbClr val="272525"/>
                </a:solidFill>
                <a:latin typeface="Inter" pitchFamily="34" charset="0"/>
                <a:ea typeface="Inter" pitchFamily="34" charset="-122"/>
                <a:cs typeface="Inter" pitchFamily="34" charset="-120"/>
              </a:rPr>
              <a:t>, </a:t>
            </a:r>
            <a:r>
              <a:rPr lang="en-US" sz="1875" i="1" dirty="0">
                <a:solidFill>
                  <a:srgbClr val="272525"/>
                </a:solidFill>
                <a:latin typeface="Inter" pitchFamily="34" charset="0"/>
                <a:ea typeface="Inter" pitchFamily="34" charset="-122"/>
                <a:cs typeface="Inter" pitchFamily="34" charset="-120"/>
              </a:rPr>
              <a:t>Chat</a:t>
            </a:r>
            <a:r>
              <a:rPr lang="en-US" sz="1875" dirty="0">
                <a:solidFill>
                  <a:srgbClr val="272525"/>
                </a:solidFill>
                <a:latin typeface="Inter" pitchFamily="34" charset="0"/>
                <a:ea typeface="Inter" pitchFamily="34" charset="-122"/>
                <a:cs typeface="Inter" pitchFamily="34" charset="-120"/>
              </a:rPr>
              <a:t>, and </a:t>
            </a:r>
            <a:r>
              <a:rPr lang="en-US" sz="1875" i="1" dirty="0">
                <a:solidFill>
                  <a:srgbClr val="272525"/>
                </a:solidFill>
                <a:latin typeface="Inter" pitchFamily="34" charset="0"/>
                <a:ea typeface="Inter" pitchFamily="34" charset="-122"/>
                <a:cs typeface="Inter" pitchFamily="34" charset="-120"/>
              </a:rPr>
              <a:t>Forms</a:t>
            </a:r>
            <a:r>
              <a:rPr lang="en-US" sz="1875" dirty="0">
                <a:solidFill>
                  <a:srgbClr val="272525"/>
                </a:solidFill>
                <a:latin typeface="Inter" pitchFamily="34" charset="0"/>
                <a:ea typeface="Inter" pitchFamily="34" charset="-122"/>
                <a:cs typeface="Inter" pitchFamily="34" charset="-120"/>
              </a:rPr>
              <a:t>.</a:t>
            </a:r>
            <a:endParaRPr lang="en-US" sz="1875" dirty="0"/>
          </a:p>
        </p:txBody>
      </p:sp>
      <p:sp>
        <p:nvSpPr>
          <p:cNvPr id="17" name="Text 13"/>
          <p:cNvSpPr/>
          <p:nvPr/>
        </p:nvSpPr>
        <p:spPr>
          <a:xfrm>
            <a:off x="992238" y="9026575"/>
            <a:ext cx="9445526" cy="385465"/>
          </a:xfrm>
          <a:prstGeom prst="rect">
            <a:avLst/>
          </a:prstGeom>
          <a:noFill/>
          <a:ln/>
        </p:spPr>
        <p:txBody>
          <a:bodyPr wrap="none" lIns="0" tIns="0" rIns="0" bIns="0" rtlCol="0" anchor="t"/>
          <a:lstStyle/>
          <a:p>
            <a:pPr marL="857250" lvl="1" indent="-428625">
              <a:lnSpc>
                <a:spcPts val="3000"/>
              </a:lnSpc>
              <a:buSzPct val="100000"/>
              <a:buChar char="•"/>
            </a:pPr>
            <a:r>
              <a:rPr lang="en-US" sz="1875" dirty="0">
                <a:solidFill>
                  <a:srgbClr val="272525"/>
                </a:solidFill>
                <a:latin typeface="Inter" pitchFamily="34" charset="0"/>
                <a:ea typeface="Inter" pitchFamily="34" charset="-122"/>
                <a:cs typeface="Inter" pitchFamily="34" charset="-120"/>
              </a:rPr>
              <a:t>Enables smooth data flow between UI components and backend services.</a:t>
            </a:r>
            <a:endParaRPr lang="en-US" sz="1875" dirty="0"/>
          </a:p>
        </p:txBody>
      </p:sp>
    </p:spTree>
    <p:extLst>
      <p:ext uri="{BB962C8B-B14F-4D97-AF65-F5344CB8AC3E}">
        <p14:creationId xmlns:p14="http://schemas.microsoft.com/office/powerpoint/2010/main" val="3175639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210800" y="0"/>
            <a:ext cx="8077200" cy="10287000"/>
          </a:xfrm>
          <a:prstGeom prst="rect">
            <a:avLst/>
          </a:prstGeom>
        </p:spPr>
      </p:pic>
      <p:pic>
        <p:nvPicPr>
          <p:cNvPr id="3" name="Image 1" descr="preencoded.png"/>
          <p:cNvPicPr>
            <a:picLocks noChangeAspect="1"/>
          </p:cNvPicPr>
          <p:nvPr/>
        </p:nvPicPr>
        <p:blipFill>
          <a:blip r:embed="rId4"/>
          <a:stretch>
            <a:fillRect/>
          </a:stretch>
        </p:blipFill>
        <p:spPr>
          <a:xfrm>
            <a:off x="10210800" y="1"/>
            <a:ext cx="8077200" cy="10287000"/>
          </a:xfrm>
          <a:prstGeom prst="rect">
            <a:avLst/>
          </a:prstGeom>
        </p:spPr>
      </p:pic>
      <p:sp>
        <p:nvSpPr>
          <p:cNvPr id="4" name="Text 0"/>
          <p:cNvSpPr/>
          <p:nvPr/>
        </p:nvSpPr>
        <p:spPr>
          <a:xfrm>
            <a:off x="992238" y="951459"/>
            <a:ext cx="5419279" cy="354360"/>
          </a:xfrm>
          <a:prstGeom prst="rect">
            <a:avLst/>
          </a:prstGeom>
          <a:noFill/>
          <a:ln/>
        </p:spPr>
        <p:txBody>
          <a:bodyPr wrap="none" lIns="0" tIns="0" rIns="0" bIns="0" rtlCol="0" anchor="t"/>
          <a:lstStyle/>
          <a:p>
            <a:pPr>
              <a:lnSpc>
                <a:spcPts val="2750"/>
              </a:lnSpc>
            </a:pPr>
            <a:r>
              <a:rPr lang="en-US" sz="2188" b="1" dirty="0">
                <a:solidFill>
                  <a:srgbClr val="000000"/>
                </a:solidFill>
                <a:latin typeface="Inter Bold" pitchFamily="34" charset="0"/>
                <a:ea typeface="Inter Bold" pitchFamily="34" charset="-122"/>
                <a:cs typeface="Inter Bold" pitchFamily="34" charset="-120"/>
              </a:rPr>
              <a:t>Backend Architecture – Layered Design</a:t>
            </a:r>
            <a:endParaRPr lang="en-US" sz="2188" dirty="0"/>
          </a:p>
        </p:txBody>
      </p:sp>
      <p:sp>
        <p:nvSpPr>
          <p:cNvPr id="5" name="Text 1"/>
          <p:cNvSpPr/>
          <p:nvPr/>
        </p:nvSpPr>
        <p:spPr>
          <a:xfrm>
            <a:off x="992238" y="1646039"/>
            <a:ext cx="9445526" cy="362843"/>
          </a:xfrm>
          <a:prstGeom prst="rect">
            <a:avLst/>
          </a:prstGeom>
          <a:noFill/>
          <a:ln/>
        </p:spPr>
        <p:txBody>
          <a:bodyPr wrap="none" lIns="0" tIns="0" rIns="0" bIns="0" rtlCol="0" anchor="t"/>
          <a:lstStyle/>
          <a:p>
            <a:pPr marL="428625" indent="-428625">
              <a:lnSpc>
                <a:spcPts val="2813"/>
              </a:lnSpc>
              <a:buSzPct val="100000"/>
              <a:buChar char="•"/>
            </a:pPr>
            <a:r>
              <a:rPr lang="en-US" sz="1750" b="1" dirty="0">
                <a:solidFill>
                  <a:srgbClr val="272525"/>
                </a:solidFill>
                <a:latin typeface="Inter" pitchFamily="34" charset="0"/>
                <a:ea typeface="Inter" pitchFamily="34" charset="-122"/>
                <a:cs typeface="Inter" pitchFamily="34" charset="-120"/>
              </a:rPr>
              <a:t>Presentation Layer (Controllers):</a:t>
            </a:r>
            <a:endParaRPr lang="en-US" sz="1750" dirty="0"/>
          </a:p>
        </p:txBody>
      </p:sp>
      <p:sp>
        <p:nvSpPr>
          <p:cNvPr id="6" name="Text 2"/>
          <p:cNvSpPr/>
          <p:nvPr/>
        </p:nvSpPr>
        <p:spPr>
          <a:xfrm>
            <a:off x="992238" y="2088207"/>
            <a:ext cx="9445526" cy="372368"/>
          </a:xfrm>
          <a:prstGeom prst="rect">
            <a:avLst/>
          </a:prstGeom>
          <a:noFill/>
          <a:ln/>
        </p:spPr>
        <p:txBody>
          <a:bodyPr wrap="none" lIns="0" tIns="0" rIns="0" bIns="0" rtlCol="0" anchor="t"/>
          <a:lstStyle/>
          <a:p>
            <a:pPr marL="857250" lvl="1" indent="-428625">
              <a:lnSpc>
                <a:spcPts val="2813"/>
              </a:lnSpc>
              <a:buSzPct val="100000"/>
              <a:buChar char="•"/>
            </a:pPr>
            <a:r>
              <a:rPr lang="en-US" sz="1750" dirty="0">
                <a:solidFill>
                  <a:srgbClr val="272525"/>
                </a:solidFill>
                <a:latin typeface="Inter" pitchFamily="34" charset="0"/>
                <a:ea typeface="Inter" pitchFamily="34" charset="-122"/>
                <a:cs typeface="Inter" pitchFamily="34" charset="-120"/>
              </a:rPr>
              <a:t>Handles REST API endpoints using </a:t>
            </a:r>
            <a:r>
              <a:rPr lang="en-US" sz="1750" dirty="0">
                <a:solidFill>
                  <a:srgbClr val="272525"/>
                </a:solidFill>
                <a:highlight>
                  <a:srgbClr val="F2F2F2"/>
                </a:highlight>
                <a:latin typeface="Consolas" pitchFamily="34" charset="0"/>
                <a:ea typeface="Consolas" pitchFamily="34" charset="-122"/>
                <a:cs typeface="Consolas" pitchFamily="34" charset="-120"/>
              </a:rPr>
              <a:t>@RestController</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7" name="Text 3"/>
          <p:cNvSpPr/>
          <p:nvPr/>
        </p:nvSpPr>
        <p:spPr>
          <a:xfrm>
            <a:off x="992238" y="2539901"/>
            <a:ext cx="9445526" cy="362843"/>
          </a:xfrm>
          <a:prstGeom prst="rect">
            <a:avLst/>
          </a:prstGeom>
          <a:noFill/>
          <a:ln/>
        </p:spPr>
        <p:txBody>
          <a:bodyPr wrap="none" lIns="0" tIns="0" rIns="0" bIns="0" rtlCol="0" anchor="t"/>
          <a:lstStyle/>
          <a:p>
            <a:pPr marL="857250" lvl="1" indent="-428625">
              <a:lnSpc>
                <a:spcPts val="2813"/>
              </a:lnSpc>
              <a:buSzPct val="100000"/>
              <a:buChar char="•"/>
            </a:pPr>
            <a:r>
              <a:rPr lang="en-US" sz="1750" dirty="0">
                <a:solidFill>
                  <a:srgbClr val="272525"/>
                </a:solidFill>
                <a:latin typeface="Inter" pitchFamily="34" charset="0"/>
                <a:ea typeface="Inter" pitchFamily="34" charset="-122"/>
                <a:cs typeface="Inter" pitchFamily="34" charset="-120"/>
              </a:rPr>
              <a:t>Includes controllers for </a:t>
            </a:r>
            <a:r>
              <a:rPr lang="en-US" sz="1750" i="1" dirty="0">
                <a:solidFill>
                  <a:srgbClr val="272525"/>
                </a:solidFill>
                <a:latin typeface="Inter" pitchFamily="34" charset="0"/>
                <a:ea typeface="Inter" pitchFamily="34" charset="-122"/>
                <a:cs typeface="Inter" pitchFamily="34" charset="-120"/>
              </a:rPr>
              <a:t>User</a:t>
            </a:r>
            <a:r>
              <a:rPr lang="en-US" sz="1750" dirty="0">
                <a:solidFill>
                  <a:srgbClr val="272525"/>
                </a:solidFill>
                <a:latin typeface="Inter" pitchFamily="34" charset="0"/>
                <a:ea typeface="Inter" pitchFamily="34" charset="-122"/>
                <a:cs typeface="Inter" pitchFamily="34" charset="-120"/>
              </a:rPr>
              <a:t>, </a:t>
            </a:r>
            <a:r>
              <a:rPr lang="en-US" sz="1750" i="1" dirty="0">
                <a:solidFill>
                  <a:srgbClr val="272525"/>
                </a:solidFill>
                <a:latin typeface="Inter" pitchFamily="34" charset="0"/>
                <a:ea typeface="Inter" pitchFamily="34" charset="-122"/>
                <a:cs typeface="Inter" pitchFamily="34" charset="-120"/>
              </a:rPr>
              <a:t>Event</a:t>
            </a:r>
            <a:r>
              <a:rPr lang="en-US" sz="1750" dirty="0">
                <a:solidFill>
                  <a:srgbClr val="272525"/>
                </a:solidFill>
                <a:latin typeface="Inter" pitchFamily="34" charset="0"/>
                <a:ea typeface="Inter" pitchFamily="34" charset="-122"/>
                <a:cs typeface="Inter" pitchFamily="34" charset="-120"/>
              </a:rPr>
              <a:t>, </a:t>
            </a:r>
            <a:r>
              <a:rPr lang="en-US" sz="1750" i="1" dirty="0">
                <a:solidFill>
                  <a:srgbClr val="272525"/>
                </a:solidFill>
                <a:latin typeface="Inter" pitchFamily="34" charset="0"/>
                <a:ea typeface="Inter" pitchFamily="34" charset="-122"/>
                <a:cs typeface="Inter" pitchFamily="34" charset="-120"/>
              </a:rPr>
              <a:t>Venue</a:t>
            </a:r>
            <a:r>
              <a:rPr lang="en-US" sz="1750" dirty="0">
                <a:solidFill>
                  <a:srgbClr val="272525"/>
                </a:solidFill>
                <a:latin typeface="Inter" pitchFamily="34" charset="0"/>
                <a:ea typeface="Inter" pitchFamily="34" charset="-122"/>
                <a:cs typeface="Inter" pitchFamily="34" charset="-120"/>
              </a:rPr>
              <a:t>, and </a:t>
            </a:r>
            <a:r>
              <a:rPr lang="en-US" sz="1750" i="1" dirty="0">
                <a:solidFill>
                  <a:srgbClr val="272525"/>
                </a:solidFill>
                <a:latin typeface="Inter" pitchFamily="34" charset="0"/>
                <a:ea typeface="Inter" pitchFamily="34" charset="-122"/>
                <a:cs typeface="Inter" pitchFamily="34" charset="-120"/>
              </a:rPr>
              <a:t>Chatbot</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8" name="Text 4"/>
          <p:cNvSpPr/>
          <p:nvPr/>
        </p:nvSpPr>
        <p:spPr>
          <a:xfrm>
            <a:off x="992238" y="2982070"/>
            <a:ext cx="9445526" cy="735211"/>
          </a:xfrm>
          <a:prstGeom prst="rect">
            <a:avLst/>
          </a:prstGeom>
          <a:noFill/>
          <a:ln/>
        </p:spPr>
        <p:txBody>
          <a:bodyPr wrap="square" lIns="0" tIns="0" rIns="0" bIns="0" rtlCol="0" anchor="t"/>
          <a:lstStyle/>
          <a:p>
            <a:pPr marL="857250" lvl="1" indent="-428625">
              <a:lnSpc>
                <a:spcPts val="2813"/>
              </a:lnSpc>
              <a:buSzPct val="100000"/>
              <a:buChar char="•"/>
            </a:pPr>
            <a:r>
              <a:rPr lang="en-US" sz="1750" dirty="0">
                <a:solidFill>
                  <a:srgbClr val="272525"/>
                </a:solidFill>
                <a:latin typeface="Inter" pitchFamily="34" charset="0"/>
                <a:ea typeface="Inter" pitchFamily="34" charset="-122"/>
                <a:cs typeface="Inter" pitchFamily="34" charset="-120"/>
              </a:rPr>
              <a:t>Implements </a:t>
            </a:r>
            <a:r>
              <a:rPr lang="en-US" sz="1750" dirty="0">
                <a:solidFill>
                  <a:srgbClr val="272525"/>
                </a:solidFill>
                <a:highlight>
                  <a:srgbClr val="F2F2F2"/>
                </a:highlight>
                <a:latin typeface="Consolas" pitchFamily="34" charset="0"/>
                <a:ea typeface="Consolas" pitchFamily="34" charset="-122"/>
                <a:cs typeface="Consolas" pitchFamily="34" charset="-120"/>
              </a:rPr>
              <a:t>@CrossOrigin</a:t>
            </a:r>
            <a:r>
              <a:rPr lang="en-US" sz="1750" dirty="0">
                <a:solidFill>
                  <a:srgbClr val="272525"/>
                </a:solidFill>
                <a:latin typeface="Inter" pitchFamily="34" charset="0"/>
                <a:ea typeface="Inter" pitchFamily="34" charset="-122"/>
                <a:cs typeface="Inter" pitchFamily="34" charset="-120"/>
              </a:rPr>
              <a:t> for frontend integration and session-based authentication.</a:t>
            </a:r>
            <a:endParaRPr lang="en-US" sz="1750" dirty="0"/>
          </a:p>
        </p:txBody>
      </p:sp>
      <p:sp>
        <p:nvSpPr>
          <p:cNvPr id="9" name="Text 5"/>
          <p:cNvSpPr/>
          <p:nvPr/>
        </p:nvSpPr>
        <p:spPr>
          <a:xfrm>
            <a:off x="992238" y="3796605"/>
            <a:ext cx="9445526" cy="362843"/>
          </a:xfrm>
          <a:prstGeom prst="rect">
            <a:avLst/>
          </a:prstGeom>
          <a:noFill/>
          <a:ln/>
        </p:spPr>
        <p:txBody>
          <a:bodyPr wrap="none" lIns="0" tIns="0" rIns="0" bIns="0" rtlCol="0" anchor="t"/>
          <a:lstStyle/>
          <a:p>
            <a:pPr marL="428625" indent="-428625">
              <a:lnSpc>
                <a:spcPts val="2813"/>
              </a:lnSpc>
              <a:buSzPct val="100000"/>
              <a:buChar char="•"/>
            </a:pPr>
            <a:r>
              <a:rPr lang="en-US" sz="1750" b="1" dirty="0">
                <a:solidFill>
                  <a:srgbClr val="272525"/>
                </a:solidFill>
                <a:latin typeface="Inter" pitchFamily="34" charset="0"/>
                <a:ea typeface="Inter" pitchFamily="34" charset="-122"/>
                <a:cs typeface="Inter" pitchFamily="34" charset="-120"/>
              </a:rPr>
              <a:t>Business Logic Layer (Services):</a:t>
            </a:r>
            <a:endParaRPr lang="en-US" sz="1750" dirty="0"/>
          </a:p>
        </p:txBody>
      </p:sp>
      <p:sp>
        <p:nvSpPr>
          <p:cNvPr id="10" name="Text 6"/>
          <p:cNvSpPr/>
          <p:nvPr/>
        </p:nvSpPr>
        <p:spPr>
          <a:xfrm>
            <a:off x="992238" y="4238774"/>
            <a:ext cx="9445526" cy="372368"/>
          </a:xfrm>
          <a:prstGeom prst="rect">
            <a:avLst/>
          </a:prstGeom>
          <a:noFill/>
          <a:ln/>
        </p:spPr>
        <p:txBody>
          <a:bodyPr wrap="none" lIns="0" tIns="0" rIns="0" bIns="0" rtlCol="0" anchor="t"/>
          <a:lstStyle/>
          <a:p>
            <a:pPr marL="857250" lvl="1" indent="-428625">
              <a:lnSpc>
                <a:spcPts val="2813"/>
              </a:lnSpc>
              <a:buSzPct val="100000"/>
              <a:buChar char="•"/>
            </a:pPr>
            <a:r>
              <a:rPr lang="en-US" sz="1750" dirty="0">
                <a:solidFill>
                  <a:srgbClr val="272525"/>
                </a:solidFill>
                <a:latin typeface="Inter" pitchFamily="34" charset="0"/>
                <a:ea typeface="Inter" pitchFamily="34" charset="-122"/>
                <a:cs typeface="Inter" pitchFamily="34" charset="-120"/>
              </a:rPr>
              <a:t>Core processing handled via </a:t>
            </a:r>
            <a:r>
              <a:rPr lang="en-US" sz="1750" dirty="0">
                <a:solidFill>
                  <a:srgbClr val="272525"/>
                </a:solidFill>
                <a:highlight>
                  <a:srgbClr val="F2F2F2"/>
                </a:highlight>
                <a:latin typeface="Consolas" pitchFamily="34" charset="0"/>
                <a:ea typeface="Consolas" pitchFamily="34" charset="-122"/>
                <a:cs typeface="Consolas" pitchFamily="34" charset="-120"/>
              </a:rPr>
              <a:t>@Service</a:t>
            </a:r>
            <a:r>
              <a:rPr lang="en-US" sz="1750" dirty="0">
                <a:solidFill>
                  <a:srgbClr val="272525"/>
                </a:solidFill>
                <a:latin typeface="Inter" pitchFamily="34" charset="0"/>
                <a:ea typeface="Inter" pitchFamily="34" charset="-122"/>
                <a:cs typeface="Inter" pitchFamily="34" charset="-120"/>
              </a:rPr>
              <a:t> classes.</a:t>
            </a:r>
            <a:endParaRPr lang="en-US" sz="1750" dirty="0"/>
          </a:p>
        </p:txBody>
      </p:sp>
      <p:sp>
        <p:nvSpPr>
          <p:cNvPr id="11" name="Text 7"/>
          <p:cNvSpPr/>
          <p:nvPr/>
        </p:nvSpPr>
        <p:spPr>
          <a:xfrm>
            <a:off x="992238" y="4690467"/>
            <a:ext cx="9445526" cy="362843"/>
          </a:xfrm>
          <a:prstGeom prst="rect">
            <a:avLst/>
          </a:prstGeom>
          <a:noFill/>
          <a:ln/>
        </p:spPr>
        <p:txBody>
          <a:bodyPr wrap="none" lIns="0" tIns="0" rIns="0" bIns="0" rtlCol="0" anchor="t"/>
          <a:lstStyle/>
          <a:p>
            <a:pPr marL="857250" lvl="1" indent="-428625">
              <a:lnSpc>
                <a:spcPts val="2813"/>
              </a:lnSpc>
              <a:buSzPct val="100000"/>
              <a:buChar char="•"/>
            </a:pPr>
            <a:r>
              <a:rPr lang="en-US" sz="1750" dirty="0">
                <a:solidFill>
                  <a:srgbClr val="272525"/>
                </a:solidFill>
                <a:latin typeface="Inter" pitchFamily="34" charset="0"/>
                <a:ea typeface="Inter" pitchFamily="34" charset="-122"/>
                <a:cs typeface="Inter" pitchFamily="34" charset="-120"/>
              </a:rPr>
              <a:t>Contains </a:t>
            </a:r>
            <a:r>
              <a:rPr lang="en-US" sz="1750" i="1" dirty="0">
                <a:solidFill>
                  <a:srgbClr val="272525"/>
                </a:solidFill>
                <a:latin typeface="Inter" pitchFamily="34" charset="0"/>
                <a:ea typeface="Inter" pitchFamily="34" charset="-122"/>
                <a:cs typeface="Inter" pitchFamily="34" charset="-120"/>
              </a:rPr>
              <a:t>UserService</a:t>
            </a:r>
            <a:r>
              <a:rPr lang="en-US" sz="1750" dirty="0">
                <a:solidFill>
                  <a:srgbClr val="272525"/>
                </a:solidFill>
                <a:latin typeface="Inter" pitchFamily="34" charset="0"/>
                <a:ea typeface="Inter" pitchFamily="34" charset="-122"/>
                <a:cs typeface="Inter" pitchFamily="34" charset="-120"/>
              </a:rPr>
              <a:t>, </a:t>
            </a:r>
            <a:r>
              <a:rPr lang="en-US" sz="1750" i="1" dirty="0">
                <a:solidFill>
                  <a:srgbClr val="272525"/>
                </a:solidFill>
                <a:latin typeface="Inter" pitchFamily="34" charset="0"/>
                <a:ea typeface="Inter" pitchFamily="34" charset="-122"/>
                <a:cs typeface="Inter" pitchFamily="34" charset="-120"/>
              </a:rPr>
              <a:t>EventService</a:t>
            </a:r>
            <a:r>
              <a:rPr lang="en-US" sz="1750" dirty="0">
                <a:solidFill>
                  <a:srgbClr val="272525"/>
                </a:solidFill>
                <a:latin typeface="Inter" pitchFamily="34" charset="0"/>
                <a:ea typeface="Inter" pitchFamily="34" charset="-122"/>
                <a:cs typeface="Inter" pitchFamily="34" charset="-120"/>
              </a:rPr>
              <a:t>, </a:t>
            </a:r>
            <a:r>
              <a:rPr lang="en-US" sz="1750" i="1" dirty="0">
                <a:solidFill>
                  <a:srgbClr val="272525"/>
                </a:solidFill>
                <a:latin typeface="Inter" pitchFamily="34" charset="0"/>
                <a:ea typeface="Inter" pitchFamily="34" charset="-122"/>
                <a:cs typeface="Inter" pitchFamily="34" charset="-120"/>
              </a:rPr>
              <a:t>VenueService</a:t>
            </a:r>
            <a:r>
              <a:rPr lang="en-US" sz="1750" dirty="0">
                <a:solidFill>
                  <a:srgbClr val="272525"/>
                </a:solidFill>
                <a:latin typeface="Inter" pitchFamily="34" charset="0"/>
                <a:ea typeface="Inter" pitchFamily="34" charset="-122"/>
                <a:cs typeface="Inter" pitchFamily="34" charset="-120"/>
              </a:rPr>
              <a:t>, and </a:t>
            </a:r>
            <a:r>
              <a:rPr lang="en-US" sz="1750" i="1" dirty="0">
                <a:solidFill>
                  <a:srgbClr val="272525"/>
                </a:solidFill>
                <a:latin typeface="Inter" pitchFamily="34" charset="0"/>
                <a:ea typeface="Inter" pitchFamily="34" charset="-122"/>
                <a:cs typeface="Inter" pitchFamily="34" charset="-120"/>
              </a:rPr>
              <a:t>ChatbotService</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2" name="Text 8"/>
          <p:cNvSpPr/>
          <p:nvPr/>
        </p:nvSpPr>
        <p:spPr>
          <a:xfrm>
            <a:off x="992238" y="5132636"/>
            <a:ext cx="9445526" cy="725686"/>
          </a:xfrm>
          <a:prstGeom prst="rect">
            <a:avLst/>
          </a:prstGeom>
          <a:noFill/>
          <a:ln/>
        </p:spPr>
        <p:txBody>
          <a:bodyPr wrap="square" lIns="0" tIns="0" rIns="0" bIns="0" rtlCol="0" anchor="t"/>
          <a:lstStyle/>
          <a:p>
            <a:pPr marL="857250" lvl="1" indent="-428625">
              <a:lnSpc>
                <a:spcPts val="2813"/>
              </a:lnSpc>
              <a:buSzPct val="100000"/>
              <a:buChar char="•"/>
            </a:pPr>
            <a:r>
              <a:rPr lang="en-US" sz="1750" dirty="0">
                <a:solidFill>
                  <a:srgbClr val="272525"/>
                </a:solidFill>
                <a:latin typeface="Inter" pitchFamily="34" charset="0"/>
                <a:ea typeface="Inter" pitchFamily="34" charset="-122"/>
                <a:cs typeface="Inter" pitchFamily="34" charset="-120"/>
              </a:rPr>
              <a:t>Performs authentication, validation, conflict prevention, and AI-based venue recommendations.</a:t>
            </a:r>
            <a:endParaRPr lang="en-US" sz="1750" dirty="0"/>
          </a:p>
        </p:txBody>
      </p:sp>
      <p:sp>
        <p:nvSpPr>
          <p:cNvPr id="13" name="Text 9"/>
          <p:cNvSpPr/>
          <p:nvPr/>
        </p:nvSpPr>
        <p:spPr>
          <a:xfrm>
            <a:off x="992238" y="5937647"/>
            <a:ext cx="9445526" cy="725686"/>
          </a:xfrm>
          <a:prstGeom prst="rect">
            <a:avLst/>
          </a:prstGeom>
          <a:noFill/>
          <a:ln/>
        </p:spPr>
        <p:txBody>
          <a:bodyPr wrap="square" lIns="0" tIns="0" rIns="0" bIns="0" rtlCol="0" anchor="t"/>
          <a:lstStyle/>
          <a:p>
            <a:pPr marL="857250" lvl="1" indent="-428625">
              <a:lnSpc>
                <a:spcPts val="2813"/>
              </a:lnSpc>
              <a:buSzPct val="100000"/>
              <a:buChar char="•"/>
            </a:pPr>
            <a:r>
              <a:rPr lang="en-US" sz="1750" dirty="0">
                <a:solidFill>
                  <a:srgbClr val="272525"/>
                </a:solidFill>
                <a:latin typeface="Inter" pitchFamily="34" charset="0"/>
                <a:ea typeface="Inter" pitchFamily="34" charset="-122"/>
                <a:cs typeface="Inter" pitchFamily="34" charset="-120"/>
              </a:rPr>
              <a:t>Integrates with </a:t>
            </a:r>
            <a:r>
              <a:rPr lang="en-US" sz="1750" b="1" dirty="0">
                <a:solidFill>
                  <a:srgbClr val="272525"/>
                </a:solidFill>
                <a:latin typeface="Inter" pitchFamily="34" charset="0"/>
                <a:ea typeface="Inter" pitchFamily="34" charset="-122"/>
                <a:cs typeface="Inter" pitchFamily="34" charset="-120"/>
              </a:rPr>
              <a:t>Google Generative AI (gemini-2.5-flash)</a:t>
            </a:r>
            <a:r>
              <a:rPr lang="en-US" sz="1750" dirty="0">
                <a:solidFill>
                  <a:srgbClr val="272525"/>
                </a:solidFill>
                <a:latin typeface="Inter" pitchFamily="34" charset="0"/>
                <a:ea typeface="Inter" pitchFamily="34" charset="-122"/>
                <a:cs typeface="Inter" pitchFamily="34" charset="-120"/>
              </a:rPr>
              <a:t> for chatbot and recommendation features.</a:t>
            </a:r>
            <a:endParaRPr lang="en-US" sz="1750" dirty="0"/>
          </a:p>
        </p:txBody>
      </p:sp>
      <p:sp>
        <p:nvSpPr>
          <p:cNvPr id="14" name="Text 10"/>
          <p:cNvSpPr/>
          <p:nvPr/>
        </p:nvSpPr>
        <p:spPr>
          <a:xfrm>
            <a:off x="992238" y="6742659"/>
            <a:ext cx="9445526" cy="362843"/>
          </a:xfrm>
          <a:prstGeom prst="rect">
            <a:avLst/>
          </a:prstGeom>
          <a:noFill/>
          <a:ln/>
        </p:spPr>
        <p:txBody>
          <a:bodyPr wrap="none" lIns="0" tIns="0" rIns="0" bIns="0" rtlCol="0" anchor="t"/>
          <a:lstStyle/>
          <a:p>
            <a:pPr marL="428625" indent="-428625">
              <a:lnSpc>
                <a:spcPts val="2813"/>
              </a:lnSpc>
              <a:buSzPct val="100000"/>
              <a:buChar char="•"/>
            </a:pPr>
            <a:r>
              <a:rPr lang="en-US" sz="1750" b="1" dirty="0">
                <a:solidFill>
                  <a:srgbClr val="272525"/>
                </a:solidFill>
                <a:latin typeface="Inter" pitchFamily="34" charset="0"/>
                <a:ea typeface="Inter" pitchFamily="34" charset="-122"/>
                <a:cs typeface="Inter" pitchFamily="34" charset="-120"/>
              </a:rPr>
              <a:t>Data Access Layer (Repositories):</a:t>
            </a:r>
            <a:endParaRPr lang="en-US" sz="1750" dirty="0"/>
          </a:p>
        </p:txBody>
      </p:sp>
      <p:sp>
        <p:nvSpPr>
          <p:cNvPr id="15" name="Text 11"/>
          <p:cNvSpPr/>
          <p:nvPr/>
        </p:nvSpPr>
        <p:spPr>
          <a:xfrm>
            <a:off x="992238" y="7184826"/>
            <a:ext cx="9445526" cy="372368"/>
          </a:xfrm>
          <a:prstGeom prst="rect">
            <a:avLst/>
          </a:prstGeom>
          <a:noFill/>
          <a:ln/>
        </p:spPr>
        <p:txBody>
          <a:bodyPr wrap="none" lIns="0" tIns="0" rIns="0" bIns="0" rtlCol="0" anchor="t"/>
          <a:lstStyle/>
          <a:p>
            <a:pPr marL="857250" lvl="1" indent="-428625">
              <a:lnSpc>
                <a:spcPts val="2813"/>
              </a:lnSpc>
              <a:buSzPct val="100000"/>
              <a:buChar char="•"/>
            </a:pPr>
            <a:r>
              <a:rPr lang="en-US" sz="1750" dirty="0">
                <a:solidFill>
                  <a:srgbClr val="272525"/>
                </a:solidFill>
                <a:latin typeface="Inter" pitchFamily="34" charset="0"/>
                <a:ea typeface="Inter" pitchFamily="34" charset="-122"/>
                <a:cs typeface="Inter" pitchFamily="34" charset="-120"/>
              </a:rPr>
              <a:t>Uses </a:t>
            </a:r>
            <a:r>
              <a:rPr lang="en-US" sz="1750" dirty="0">
                <a:solidFill>
                  <a:srgbClr val="272525"/>
                </a:solidFill>
                <a:highlight>
                  <a:srgbClr val="F2F2F2"/>
                </a:highlight>
                <a:latin typeface="Consolas" pitchFamily="34" charset="0"/>
                <a:ea typeface="Consolas" pitchFamily="34" charset="-122"/>
                <a:cs typeface="Consolas" pitchFamily="34" charset="-120"/>
              </a:rPr>
              <a:t>JpaRepository</a:t>
            </a:r>
            <a:r>
              <a:rPr lang="en-US" sz="1750" dirty="0">
                <a:solidFill>
                  <a:srgbClr val="272525"/>
                </a:solidFill>
                <a:latin typeface="Inter" pitchFamily="34" charset="0"/>
                <a:ea typeface="Inter" pitchFamily="34" charset="-122"/>
                <a:cs typeface="Inter" pitchFamily="34" charset="-120"/>
              </a:rPr>
              <a:t> interfaces for CRUD and custom queries.</a:t>
            </a:r>
            <a:endParaRPr lang="en-US" sz="1750" dirty="0"/>
          </a:p>
        </p:txBody>
      </p:sp>
      <p:sp>
        <p:nvSpPr>
          <p:cNvPr id="16" name="Text 12"/>
          <p:cNvSpPr/>
          <p:nvPr/>
        </p:nvSpPr>
        <p:spPr>
          <a:xfrm>
            <a:off x="992238" y="7636520"/>
            <a:ext cx="9445526" cy="362843"/>
          </a:xfrm>
          <a:prstGeom prst="rect">
            <a:avLst/>
          </a:prstGeom>
          <a:noFill/>
          <a:ln/>
        </p:spPr>
        <p:txBody>
          <a:bodyPr wrap="none" lIns="0" tIns="0" rIns="0" bIns="0" rtlCol="0" anchor="t"/>
          <a:lstStyle/>
          <a:p>
            <a:pPr marL="857250" lvl="1" indent="-428625">
              <a:lnSpc>
                <a:spcPts val="2813"/>
              </a:lnSpc>
              <a:buSzPct val="100000"/>
              <a:buChar char="•"/>
            </a:pPr>
            <a:r>
              <a:rPr lang="en-US" sz="1750" dirty="0">
                <a:solidFill>
                  <a:srgbClr val="272525"/>
                </a:solidFill>
                <a:latin typeface="Inter" pitchFamily="34" charset="0"/>
                <a:ea typeface="Inter" pitchFamily="34" charset="-122"/>
                <a:cs typeface="Inter" pitchFamily="34" charset="-120"/>
              </a:rPr>
              <a:t>Supports filtering, aggregation, and event overlap detection.</a:t>
            </a:r>
            <a:endParaRPr lang="en-US" sz="1750" dirty="0"/>
          </a:p>
        </p:txBody>
      </p:sp>
      <p:sp>
        <p:nvSpPr>
          <p:cNvPr id="17" name="Text 13"/>
          <p:cNvSpPr/>
          <p:nvPr/>
        </p:nvSpPr>
        <p:spPr>
          <a:xfrm>
            <a:off x="992238" y="8078689"/>
            <a:ext cx="9445526" cy="362843"/>
          </a:xfrm>
          <a:prstGeom prst="rect">
            <a:avLst/>
          </a:prstGeom>
          <a:noFill/>
          <a:ln/>
        </p:spPr>
        <p:txBody>
          <a:bodyPr wrap="none" lIns="0" tIns="0" rIns="0" bIns="0" rtlCol="0" anchor="t"/>
          <a:lstStyle/>
          <a:p>
            <a:pPr marL="428625" indent="-428625">
              <a:lnSpc>
                <a:spcPts val="2813"/>
              </a:lnSpc>
              <a:buSzPct val="100000"/>
              <a:buChar char="•"/>
            </a:pPr>
            <a:r>
              <a:rPr lang="en-US" sz="1750" b="1" dirty="0">
                <a:solidFill>
                  <a:srgbClr val="272525"/>
                </a:solidFill>
                <a:latin typeface="Inter" pitchFamily="34" charset="0"/>
                <a:ea typeface="Inter" pitchFamily="34" charset="-122"/>
                <a:cs typeface="Inter" pitchFamily="34" charset="-120"/>
              </a:rPr>
              <a:t>Domain Model &amp; Database:</a:t>
            </a:r>
            <a:endParaRPr lang="en-US" sz="1750" dirty="0"/>
          </a:p>
        </p:txBody>
      </p:sp>
      <p:sp>
        <p:nvSpPr>
          <p:cNvPr id="18" name="Text 14"/>
          <p:cNvSpPr/>
          <p:nvPr/>
        </p:nvSpPr>
        <p:spPr>
          <a:xfrm>
            <a:off x="992238" y="8520856"/>
            <a:ext cx="9445526" cy="372368"/>
          </a:xfrm>
          <a:prstGeom prst="rect">
            <a:avLst/>
          </a:prstGeom>
          <a:noFill/>
          <a:ln/>
        </p:spPr>
        <p:txBody>
          <a:bodyPr wrap="none" lIns="0" tIns="0" rIns="0" bIns="0" rtlCol="0" anchor="t"/>
          <a:lstStyle/>
          <a:p>
            <a:pPr marL="857250" lvl="1" indent="-428625">
              <a:lnSpc>
                <a:spcPts val="2813"/>
              </a:lnSpc>
              <a:buSzPct val="100000"/>
              <a:buChar char="•"/>
            </a:pPr>
            <a:r>
              <a:rPr lang="en-US" sz="1750" dirty="0">
                <a:solidFill>
                  <a:srgbClr val="272525"/>
                </a:solidFill>
                <a:latin typeface="Inter" pitchFamily="34" charset="0"/>
                <a:ea typeface="Inter" pitchFamily="34" charset="-122"/>
                <a:cs typeface="Inter" pitchFamily="34" charset="-120"/>
              </a:rPr>
              <a:t>MySQL database mapped using </a:t>
            </a:r>
            <a:r>
              <a:rPr lang="en-US" sz="1750" i="1" dirty="0">
                <a:solidFill>
                  <a:srgbClr val="272525"/>
                </a:solidFill>
                <a:latin typeface="Inter" pitchFamily="34" charset="0"/>
                <a:ea typeface="Inter" pitchFamily="34" charset="-122"/>
                <a:cs typeface="Inter" pitchFamily="34" charset="-120"/>
              </a:rPr>
              <a:t>JPA Entities</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F2F2F2"/>
                </a:highlight>
                <a:latin typeface="Consolas" pitchFamily="34" charset="0"/>
                <a:ea typeface="Consolas" pitchFamily="34" charset="-122"/>
                <a:cs typeface="Consolas" pitchFamily="34" charset="-120"/>
              </a:rPr>
              <a:t>@Entity</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F2F2F2"/>
                </a:highlight>
                <a:latin typeface="Consolas" pitchFamily="34" charset="0"/>
                <a:ea typeface="Consolas" pitchFamily="34" charset="-122"/>
                <a:cs typeface="Consolas" pitchFamily="34" charset="-120"/>
              </a:rPr>
              <a:t>@ManyToOne</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9" name="Text 15"/>
          <p:cNvSpPr/>
          <p:nvPr/>
        </p:nvSpPr>
        <p:spPr>
          <a:xfrm>
            <a:off x="992238" y="8972550"/>
            <a:ext cx="9445526" cy="362843"/>
          </a:xfrm>
          <a:prstGeom prst="rect">
            <a:avLst/>
          </a:prstGeom>
          <a:noFill/>
          <a:ln/>
        </p:spPr>
        <p:txBody>
          <a:bodyPr wrap="none" lIns="0" tIns="0" rIns="0" bIns="0" rtlCol="0" anchor="t"/>
          <a:lstStyle/>
          <a:p>
            <a:pPr marL="857250" lvl="1" indent="-428625">
              <a:lnSpc>
                <a:spcPts val="2813"/>
              </a:lnSpc>
              <a:buSzPct val="100000"/>
              <a:buChar char="•"/>
            </a:pPr>
            <a:r>
              <a:rPr lang="en-US" sz="1750" dirty="0">
                <a:solidFill>
                  <a:srgbClr val="272525"/>
                </a:solidFill>
                <a:latin typeface="Inter" pitchFamily="34" charset="0"/>
                <a:ea typeface="Inter" pitchFamily="34" charset="-122"/>
                <a:cs typeface="Inter" pitchFamily="34" charset="-120"/>
              </a:rPr>
              <a:t>Tables: </a:t>
            </a:r>
            <a:r>
              <a:rPr lang="en-US" sz="1750" i="1" dirty="0">
                <a:solidFill>
                  <a:srgbClr val="272525"/>
                </a:solidFill>
                <a:latin typeface="Inter" pitchFamily="34" charset="0"/>
                <a:ea typeface="Inter" pitchFamily="34" charset="-122"/>
                <a:cs typeface="Inter" pitchFamily="34" charset="-120"/>
              </a:rPr>
              <a:t>User</a:t>
            </a:r>
            <a:r>
              <a:rPr lang="en-US" sz="1750" dirty="0">
                <a:solidFill>
                  <a:srgbClr val="272525"/>
                </a:solidFill>
                <a:latin typeface="Inter" pitchFamily="34" charset="0"/>
                <a:ea typeface="Inter" pitchFamily="34" charset="-122"/>
                <a:cs typeface="Inter" pitchFamily="34" charset="-120"/>
              </a:rPr>
              <a:t>, </a:t>
            </a:r>
            <a:r>
              <a:rPr lang="en-US" sz="1750" i="1" dirty="0">
                <a:solidFill>
                  <a:srgbClr val="272525"/>
                </a:solidFill>
                <a:latin typeface="Inter" pitchFamily="34" charset="0"/>
                <a:ea typeface="Inter" pitchFamily="34" charset="-122"/>
                <a:cs typeface="Inter" pitchFamily="34" charset="-120"/>
              </a:rPr>
              <a:t>Event</a:t>
            </a:r>
            <a:r>
              <a:rPr lang="en-US" sz="1750" dirty="0">
                <a:solidFill>
                  <a:srgbClr val="272525"/>
                </a:solidFill>
                <a:latin typeface="Inter" pitchFamily="34" charset="0"/>
                <a:ea typeface="Inter" pitchFamily="34" charset="-122"/>
                <a:cs typeface="Inter" pitchFamily="34" charset="-120"/>
              </a:rPr>
              <a:t>, </a:t>
            </a:r>
            <a:r>
              <a:rPr lang="en-US" sz="1750" i="1" dirty="0">
                <a:solidFill>
                  <a:srgbClr val="272525"/>
                </a:solidFill>
                <a:latin typeface="Inter" pitchFamily="34" charset="0"/>
                <a:ea typeface="Inter" pitchFamily="34" charset="-122"/>
                <a:cs typeface="Inter" pitchFamily="34" charset="-120"/>
              </a:rPr>
              <a:t>Venue</a:t>
            </a:r>
            <a:r>
              <a:rPr lang="en-US" sz="1750" dirty="0">
                <a:solidFill>
                  <a:srgbClr val="272525"/>
                </a:solidFill>
                <a:latin typeface="Inter" pitchFamily="34" charset="0"/>
                <a:ea typeface="Inter" pitchFamily="34" charset="-122"/>
                <a:cs typeface="Inter" pitchFamily="34" charset="-120"/>
              </a:rPr>
              <a:t> ensuring referential integrity and data consistency.</a:t>
            </a:r>
            <a:endParaRPr lang="en-US" sz="1750" dirty="0"/>
          </a:p>
        </p:txBody>
      </p:sp>
    </p:spTree>
    <p:extLst>
      <p:ext uri="{BB962C8B-B14F-4D97-AF65-F5344CB8AC3E}">
        <p14:creationId xmlns:p14="http://schemas.microsoft.com/office/powerpoint/2010/main" val="280868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92238" y="821680"/>
            <a:ext cx="9445526" cy="1594843"/>
          </a:xfrm>
          <a:prstGeom prst="rect">
            <a:avLst/>
          </a:prstGeom>
          <a:noFill/>
          <a:ln/>
        </p:spPr>
        <p:txBody>
          <a:bodyPr wrap="square" lIns="0" tIns="0" rIns="0" bIns="0" rtlCol="0" anchor="t"/>
          <a:lstStyle/>
          <a:p>
            <a:pPr>
              <a:lnSpc>
                <a:spcPts val="6250"/>
              </a:lnSpc>
            </a:pPr>
            <a:r>
              <a:rPr lang="en-US" sz="5000" dirty="0">
                <a:solidFill>
                  <a:srgbClr val="3A3A3A"/>
                </a:solidFill>
                <a:latin typeface="Noto Serif Medium" pitchFamily="34" charset="0"/>
                <a:ea typeface="Noto Serif Medium" pitchFamily="34" charset="-122"/>
                <a:cs typeface="Noto Serif Medium" pitchFamily="34" charset="-120"/>
              </a:rPr>
              <a:t>Database Architecture &amp; Entity Relationships</a:t>
            </a:r>
            <a:endParaRPr lang="en-US" sz="5000" dirty="0"/>
          </a:p>
        </p:txBody>
      </p:sp>
      <p:sp>
        <p:nvSpPr>
          <p:cNvPr id="4" name="Text 1"/>
          <p:cNvSpPr/>
          <p:nvPr/>
        </p:nvSpPr>
        <p:spPr>
          <a:xfrm>
            <a:off x="992238" y="2799161"/>
            <a:ext cx="9445526" cy="816769"/>
          </a:xfrm>
          <a:prstGeom prst="rect">
            <a:avLst/>
          </a:prstGeom>
          <a:noFill/>
          <a:ln/>
        </p:spPr>
        <p:txBody>
          <a:bodyPr wrap="square" lIns="0" tIns="0" rIns="0" bIns="0" rtlCol="0" anchor="t"/>
          <a:lstStyle/>
          <a:p>
            <a:pPr>
              <a:lnSpc>
                <a:spcPts val="3188"/>
              </a:lnSpc>
            </a:pPr>
            <a:r>
              <a:rPr lang="en-US" sz="2000" dirty="0">
                <a:solidFill>
                  <a:srgbClr val="4C4C4C"/>
                </a:solidFill>
                <a:latin typeface="Noto Serif" pitchFamily="34" charset="0"/>
                <a:ea typeface="Noto Serif" pitchFamily="34" charset="-122"/>
                <a:cs typeface="Noto Serif" pitchFamily="34" charset="-120"/>
              </a:rPr>
              <a:t>EventMate's database schema establishes three core entities that work together seamlessly:</a:t>
            </a:r>
            <a:endParaRPr lang="en-US" sz="2000" dirty="0"/>
          </a:p>
        </p:txBody>
      </p:sp>
      <p:sp>
        <p:nvSpPr>
          <p:cNvPr id="5" name="Shape 2"/>
          <p:cNvSpPr/>
          <p:nvPr/>
        </p:nvSpPr>
        <p:spPr>
          <a:xfrm>
            <a:off x="992237" y="3902869"/>
            <a:ext cx="4595218" cy="2305943"/>
          </a:xfrm>
          <a:prstGeom prst="roundRect">
            <a:avLst>
              <a:gd name="adj" fmla="val 4648"/>
            </a:avLst>
          </a:prstGeom>
          <a:solidFill>
            <a:srgbClr val="E6DED2">
              <a:alpha val="50000"/>
            </a:srgbClr>
          </a:solidFill>
          <a:ln w="7620">
            <a:solidFill>
              <a:srgbClr val="CCC4B8"/>
            </a:solidFill>
            <a:prstDash val="solid"/>
          </a:ln>
          <a:effectLst>
            <a:outerShdw dist="19050" dir="2700000" algn="bl" rotWithShape="0">
              <a:srgbClr val="CCC4B8">
                <a:alpha val="100000"/>
              </a:srgbClr>
            </a:outerShdw>
          </a:effectLst>
        </p:spPr>
      </p:sp>
      <p:sp>
        <p:nvSpPr>
          <p:cNvPr id="6" name="Text 3"/>
          <p:cNvSpPr/>
          <p:nvPr/>
        </p:nvSpPr>
        <p:spPr>
          <a:xfrm>
            <a:off x="1256854" y="4167486"/>
            <a:ext cx="3189685" cy="398561"/>
          </a:xfrm>
          <a:prstGeom prst="rect">
            <a:avLst/>
          </a:prstGeom>
          <a:noFill/>
          <a:ln/>
        </p:spPr>
        <p:txBody>
          <a:bodyPr wrap="none" lIns="0" tIns="0" rIns="0" bIns="0" rtlCol="0" anchor="t"/>
          <a:lstStyle/>
          <a:p>
            <a:pPr>
              <a:lnSpc>
                <a:spcPts val="3125"/>
              </a:lnSpc>
            </a:pPr>
            <a:r>
              <a:rPr lang="en-US" sz="2500" dirty="0">
                <a:solidFill>
                  <a:srgbClr val="000000"/>
                </a:solidFill>
                <a:latin typeface="Noto Serif Medium" pitchFamily="34" charset="0"/>
                <a:ea typeface="Noto Serif Medium" pitchFamily="34" charset="-122"/>
                <a:cs typeface="Noto Serif Medium" pitchFamily="34" charset="-120"/>
              </a:rPr>
              <a:t>User Entity</a:t>
            </a:r>
            <a:endParaRPr lang="en-US" sz="2500" dirty="0"/>
          </a:p>
        </p:txBody>
      </p:sp>
      <p:sp>
        <p:nvSpPr>
          <p:cNvPr id="7" name="Text 4"/>
          <p:cNvSpPr/>
          <p:nvPr/>
        </p:nvSpPr>
        <p:spPr>
          <a:xfrm>
            <a:off x="1256854" y="4719043"/>
            <a:ext cx="4065985" cy="1225154"/>
          </a:xfrm>
          <a:prstGeom prst="rect">
            <a:avLst/>
          </a:prstGeom>
          <a:noFill/>
          <a:ln/>
        </p:spPr>
        <p:txBody>
          <a:bodyPr wrap="square" lIns="0" tIns="0" rIns="0" bIns="0" rtlCol="0" anchor="t"/>
          <a:lstStyle/>
          <a:p>
            <a:pPr>
              <a:lnSpc>
                <a:spcPts val="3188"/>
              </a:lnSpc>
            </a:pPr>
            <a:r>
              <a:rPr lang="en-US" sz="2000" dirty="0">
                <a:solidFill>
                  <a:srgbClr val="000000"/>
                </a:solidFill>
                <a:latin typeface="Noto Serif" pitchFamily="34" charset="0"/>
                <a:ea typeface="Noto Serif" pitchFamily="34" charset="-122"/>
                <a:cs typeface="Noto Serif" pitchFamily="34" charset="-120"/>
              </a:rPr>
              <a:t>Stores organizer profiles with authentication details and event preferences</a:t>
            </a:r>
            <a:endParaRPr lang="en-US" sz="2000" dirty="0"/>
          </a:p>
        </p:txBody>
      </p:sp>
      <p:sp>
        <p:nvSpPr>
          <p:cNvPr id="8" name="Shape 5"/>
          <p:cNvSpPr/>
          <p:nvPr/>
        </p:nvSpPr>
        <p:spPr>
          <a:xfrm>
            <a:off x="5842546" y="3902869"/>
            <a:ext cx="4595218" cy="2305943"/>
          </a:xfrm>
          <a:prstGeom prst="roundRect">
            <a:avLst>
              <a:gd name="adj" fmla="val 4648"/>
            </a:avLst>
          </a:prstGeom>
          <a:solidFill>
            <a:srgbClr val="E6DED2">
              <a:alpha val="50000"/>
            </a:srgbClr>
          </a:solidFill>
          <a:ln w="7620">
            <a:solidFill>
              <a:srgbClr val="CCC4B8"/>
            </a:solidFill>
            <a:prstDash val="solid"/>
          </a:ln>
          <a:effectLst>
            <a:outerShdw dist="19050" dir="2700000" algn="bl" rotWithShape="0">
              <a:srgbClr val="CCC4B8">
                <a:alpha val="100000"/>
              </a:srgbClr>
            </a:outerShdw>
          </a:effectLst>
        </p:spPr>
      </p:sp>
      <p:sp>
        <p:nvSpPr>
          <p:cNvPr id="9" name="Text 6"/>
          <p:cNvSpPr/>
          <p:nvPr/>
        </p:nvSpPr>
        <p:spPr>
          <a:xfrm>
            <a:off x="6107163" y="4167486"/>
            <a:ext cx="3189685" cy="398561"/>
          </a:xfrm>
          <a:prstGeom prst="rect">
            <a:avLst/>
          </a:prstGeom>
          <a:noFill/>
          <a:ln/>
        </p:spPr>
        <p:txBody>
          <a:bodyPr wrap="none" lIns="0" tIns="0" rIns="0" bIns="0" rtlCol="0" anchor="t"/>
          <a:lstStyle/>
          <a:p>
            <a:pPr>
              <a:lnSpc>
                <a:spcPts val="3125"/>
              </a:lnSpc>
            </a:pPr>
            <a:r>
              <a:rPr lang="en-US" sz="2500" dirty="0">
                <a:solidFill>
                  <a:srgbClr val="000000"/>
                </a:solidFill>
                <a:latin typeface="Noto Serif Medium" pitchFamily="34" charset="0"/>
                <a:ea typeface="Noto Serif Medium" pitchFamily="34" charset="-122"/>
                <a:cs typeface="Noto Serif Medium" pitchFamily="34" charset="-120"/>
              </a:rPr>
              <a:t>Event Entity</a:t>
            </a:r>
            <a:endParaRPr lang="en-US" sz="2500" dirty="0"/>
          </a:p>
        </p:txBody>
      </p:sp>
      <p:sp>
        <p:nvSpPr>
          <p:cNvPr id="10" name="Text 7"/>
          <p:cNvSpPr/>
          <p:nvPr/>
        </p:nvSpPr>
        <p:spPr>
          <a:xfrm>
            <a:off x="6107163" y="4719043"/>
            <a:ext cx="4065985" cy="816769"/>
          </a:xfrm>
          <a:prstGeom prst="rect">
            <a:avLst/>
          </a:prstGeom>
          <a:noFill/>
          <a:ln/>
        </p:spPr>
        <p:txBody>
          <a:bodyPr wrap="square" lIns="0" tIns="0" rIns="0" bIns="0" rtlCol="0" anchor="t"/>
          <a:lstStyle/>
          <a:p>
            <a:pPr>
              <a:lnSpc>
                <a:spcPts val="3188"/>
              </a:lnSpc>
            </a:pPr>
            <a:r>
              <a:rPr lang="en-US" sz="2000" dirty="0">
                <a:solidFill>
                  <a:srgbClr val="000000"/>
                </a:solidFill>
                <a:latin typeface="Noto Serif" pitchFamily="34" charset="0"/>
                <a:ea typeface="Noto Serif" pitchFamily="34" charset="-122"/>
                <a:cs typeface="Noto Serif" pitchFamily="34" charset="-120"/>
              </a:rPr>
              <a:t>Manages event metadata, dates, times, and capacity requirements</a:t>
            </a:r>
            <a:endParaRPr lang="en-US" sz="2000" dirty="0"/>
          </a:p>
        </p:txBody>
      </p:sp>
      <p:sp>
        <p:nvSpPr>
          <p:cNvPr id="11" name="Shape 8"/>
          <p:cNvSpPr/>
          <p:nvPr/>
        </p:nvSpPr>
        <p:spPr>
          <a:xfrm>
            <a:off x="992238" y="6463904"/>
            <a:ext cx="9445526" cy="1489174"/>
          </a:xfrm>
          <a:prstGeom prst="roundRect">
            <a:avLst>
              <a:gd name="adj" fmla="val 7197"/>
            </a:avLst>
          </a:prstGeom>
          <a:solidFill>
            <a:srgbClr val="E6DED2">
              <a:alpha val="50000"/>
            </a:srgbClr>
          </a:solidFill>
          <a:ln w="7620">
            <a:solidFill>
              <a:srgbClr val="CCC4B8"/>
            </a:solidFill>
            <a:prstDash val="solid"/>
          </a:ln>
          <a:effectLst>
            <a:outerShdw dist="19050" dir="2700000" algn="bl" rotWithShape="0">
              <a:srgbClr val="CCC4B8">
                <a:alpha val="100000"/>
              </a:srgbClr>
            </a:outerShdw>
          </a:effectLst>
        </p:spPr>
      </p:sp>
      <p:sp>
        <p:nvSpPr>
          <p:cNvPr id="12" name="Text 9"/>
          <p:cNvSpPr/>
          <p:nvPr/>
        </p:nvSpPr>
        <p:spPr>
          <a:xfrm>
            <a:off x="1256854" y="6728521"/>
            <a:ext cx="3189685" cy="398561"/>
          </a:xfrm>
          <a:prstGeom prst="rect">
            <a:avLst/>
          </a:prstGeom>
          <a:noFill/>
          <a:ln/>
        </p:spPr>
        <p:txBody>
          <a:bodyPr wrap="none" lIns="0" tIns="0" rIns="0" bIns="0" rtlCol="0" anchor="t"/>
          <a:lstStyle/>
          <a:p>
            <a:pPr>
              <a:lnSpc>
                <a:spcPts val="3125"/>
              </a:lnSpc>
            </a:pPr>
            <a:r>
              <a:rPr lang="en-US" sz="2500" dirty="0">
                <a:solidFill>
                  <a:srgbClr val="000000"/>
                </a:solidFill>
                <a:latin typeface="Noto Serif Medium" pitchFamily="34" charset="0"/>
                <a:ea typeface="Noto Serif Medium" pitchFamily="34" charset="-122"/>
                <a:cs typeface="Noto Serif Medium" pitchFamily="34" charset="-120"/>
              </a:rPr>
              <a:t>Venue Entity</a:t>
            </a:r>
            <a:endParaRPr lang="en-US" sz="2500" dirty="0"/>
          </a:p>
        </p:txBody>
      </p:sp>
      <p:sp>
        <p:nvSpPr>
          <p:cNvPr id="13" name="Text 10"/>
          <p:cNvSpPr/>
          <p:nvPr/>
        </p:nvSpPr>
        <p:spPr>
          <a:xfrm>
            <a:off x="1256854" y="7280076"/>
            <a:ext cx="8916293" cy="408385"/>
          </a:xfrm>
          <a:prstGeom prst="rect">
            <a:avLst/>
          </a:prstGeom>
          <a:noFill/>
          <a:ln/>
        </p:spPr>
        <p:txBody>
          <a:bodyPr wrap="none" lIns="0" tIns="0" rIns="0" bIns="0" rtlCol="0" anchor="t"/>
          <a:lstStyle/>
          <a:p>
            <a:pPr>
              <a:lnSpc>
                <a:spcPts val="3188"/>
              </a:lnSpc>
            </a:pPr>
            <a:r>
              <a:rPr lang="en-US" sz="2000" dirty="0">
                <a:solidFill>
                  <a:srgbClr val="000000"/>
                </a:solidFill>
                <a:latin typeface="Noto Serif" pitchFamily="34" charset="0"/>
                <a:ea typeface="Noto Serif" pitchFamily="34" charset="-122"/>
                <a:cs typeface="Noto Serif" pitchFamily="34" charset="-120"/>
              </a:rPr>
              <a:t>Maintains venue details, availability windows, and capacity constraints</a:t>
            </a:r>
            <a:endParaRPr lang="en-US" sz="2000" dirty="0"/>
          </a:p>
        </p:txBody>
      </p:sp>
      <p:sp>
        <p:nvSpPr>
          <p:cNvPr id="14" name="Text 11"/>
          <p:cNvSpPr/>
          <p:nvPr/>
        </p:nvSpPr>
        <p:spPr>
          <a:xfrm>
            <a:off x="992238" y="8240018"/>
            <a:ext cx="9445526" cy="1225154"/>
          </a:xfrm>
          <a:prstGeom prst="rect">
            <a:avLst/>
          </a:prstGeom>
          <a:noFill/>
          <a:ln/>
        </p:spPr>
        <p:txBody>
          <a:bodyPr wrap="square" lIns="0" tIns="0" rIns="0" bIns="0" rtlCol="0" anchor="t"/>
          <a:lstStyle/>
          <a:p>
            <a:pPr>
              <a:lnSpc>
                <a:spcPts val="3188"/>
              </a:lnSpc>
            </a:pPr>
            <a:r>
              <a:rPr lang="en-US" sz="2000" dirty="0">
                <a:solidFill>
                  <a:srgbClr val="4C4C4C"/>
                </a:solidFill>
                <a:latin typeface="Noto Serif" pitchFamily="34" charset="0"/>
                <a:ea typeface="Noto Serif" pitchFamily="34" charset="-122"/>
                <a:cs typeface="Noto Serif" pitchFamily="34" charset="-120"/>
              </a:rPr>
              <a:t>The schema implements primary keys for unique identification, foreign keys for referential integrity, and data constraints that prevent scheduling conflicts and overbooking automatically.</a:t>
            </a:r>
            <a:endParaRPr lang="en-US" sz="2000" dirty="0"/>
          </a:p>
        </p:txBody>
      </p:sp>
      <p:pic>
        <p:nvPicPr>
          <p:cNvPr id="16" name="Picture 15">
            <a:extLst>
              <a:ext uri="{FF2B5EF4-FFF2-40B4-BE49-F238E27FC236}">
                <a16:creationId xmlns:a16="http://schemas.microsoft.com/office/drawing/2014/main" id="{FA5136AA-1FA5-8B09-8091-03D1846B5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4257" y="0"/>
            <a:ext cx="7595144" cy="10286999"/>
          </a:xfrm>
          <a:prstGeom prst="rect">
            <a:avLst/>
          </a:prstGeom>
        </p:spPr>
      </p:pic>
    </p:spTree>
    <p:extLst>
      <p:ext uri="{BB962C8B-B14F-4D97-AF65-F5344CB8AC3E}">
        <p14:creationId xmlns:p14="http://schemas.microsoft.com/office/powerpoint/2010/main" val="2950910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692854" y="0"/>
            <a:ext cx="7595146" cy="10287000"/>
          </a:xfrm>
          <a:prstGeom prst="rect">
            <a:avLst/>
          </a:prstGeom>
        </p:spPr>
      </p:pic>
      <p:sp>
        <p:nvSpPr>
          <p:cNvPr id="3" name="Text 0"/>
          <p:cNvSpPr/>
          <p:nvPr/>
        </p:nvSpPr>
        <p:spPr>
          <a:xfrm>
            <a:off x="992238" y="917674"/>
            <a:ext cx="9445526" cy="1594843"/>
          </a:xfrm>
          <a:prstGeom prst="rect">
            <a:avLst/>
          </a:prstGeom>
          <a:noFill/>
          <a:ln/>
        </p:spPr>
        <p:txBody>
          <a:bodyPr wrap="square" lIns="0" tIns="0" rIns="0" bIns="0" rtlCol="0" anchor="t"/>
          <a:lstStyle/>
          <a:p>
            <a:pPr>
              <a:lnSpc>
                <a:spcPts val="6250"/>
              </a:lnSpc>
            </a:pPr>
            <a:r>
              <a:rPr lang="en-US" sz="5000" dirty="0">
                <a:solidFill>
                  <a:srgbClr val="3A3A3A"/>
                </a:solidFill>
                <a:latin typeface="Noto Serif Medium" pitchFamily="34" charset="0"/>
                <a:ea typeface="Noto Serif Medium" pitchFamily="34" charset="-122"/>
                <a:cs typeface="Noto Serif Medium" pitchFamily="34" charset="-120"/>
              </a:rPr>
              <a:t>Event Workflow &amp; Intelligent Processing</a:t>
            </a:r>
            <a:endParaRPr lang="en-US" sz="5000" dirty="0"/>
          </a:p>
        </p:txBody>
      </p:sp>
      <p:sp>
        <p:nvSpPr>
          <p:cNvPr id="4" name="Text 1"/>
          <p:cNvSpPr/>
          <p:nvPr/>
        </p:nvSpPr>
        <p:spPr>
          <a:xfrm>
            <a:off x="992238" y="2895154"/>
            <a:ext cx="9445526" cy="2041923"/>
          </a:xfrm>
          <a:prstGeom prst="rect">
            <a:avLst/>
          </a:prstGeom>
          <a:noFill/>
          <a:ln/>
        </p:spPr>
        <p:txBody>
          <a:bodyPr wrap="square" lIns="0" tIns="0" rIns="0" bIns="0" rtlCol="0" anchor="t"/>
          <a:lstStyle/>
          <a:p>
            <a:pPr>
              <a:lnSpc>
                <a:spcPts val="3188"/>
              </a:lnSpc>
            </a:pPr>
            <a:r>
              <a:rPr lang="en-US" sz="2000" dirty="0">
                <a:solidFill>
                  <a:srgbClr val="4C4C4C"/>
                </a:solidFill>
                <a:latin typeface="Noto Serif" pitchFamily="34" charset="0"/>
                <a:ea typeface="Noto Serif" pitchFamily="34" charset="-122"/>
                <a:cs typeface="Noto Serif" pitchFamily="34" charset="-120"/>
              </a:rPr>
              <a:t>From submission to execution, the workflow handles the complete event lifecycle with intelligent conflict detection. The system validates capacity constraints, checks venue availability, detects time conflicts, and ensures data integrity before saving—all automatically. This minimizes human error and eliminates manual scheduling bottlenecks.</a:t>
            </a:r>
            <a:endParaRPr lang="en-US" sz="2000" dirty="0"/>
          </a:p>
        </p:txBody>
      </p:sp>
      <p:sp>
        <p:nvSpPr>
          <p:cNvPr id="5" name="Text 2"/>
          <p:cNvSpPr/>
          <p:nvPr/>
        </p:nvSpPr>
        <p:spPr>
          <a:xfrm>
            <a:off x="992238" y="5224017"/>
            <a:ext cx="255091" cy="318939"/>
          </a:xfrm>
          <a:prstGeom prst="rect">
            <a:avLst/>
          </a:prstGeom>
          <a:noFill/>
          <a:ln/>
        </p:spPr>
        <p:txBody>
          <a:bodyPr wrap="none" lIns="0" tIns="0" rIns="0" bIns="0" rtlCol="0" anchor="t"/>
          <a:lstStyle/>
          <a:p>
            <a:pPr>
              <a:lnSpc>
                <a:spcPts val="3188"/>
              </a:lnSpc>
            </a:pPr>
            <a:r>
              <a:rPr lang="en-US" sz="2000" dirty="0">
                <a:solidFill>
                  <a:srgbClr val="4C4C4C"/>
                </a:solidFill>
                <a:latin typeface="Noto Serif Light" pitchFamily="34" charset="0"/>
                <a:ea typeface="Noto Serif Light" pitchFamily="34" charset="-122"/>
                <a:cs typeface="Noto Serif Light" pitchFamily="34" charset="-120"/>
              </a:rPr>
              <a:t>01</a:t>
            </a:r>
            <a:endParaRPr lang="en-US" sz="2000" dirty="0"/>
          </a:p>
        </p:txBody>
      </p:sp>
      <p:sp>
        <p:nvSpPr>
          <p:cNvPr id="6" name="Shape 3"/>
          <p:cNvSpPr/>
          <p:nvPr/>
        </p:nvSpPr>
        <p:spPr>
          <a:xfrm>
            <a:off x="992237" y="5628978"/>
            <a:ext cx="4595218" cy="28575"/>
          </a:xfrm>
          <a:prstGeom prst="rect">
            <a:avLst/>
          </a:prstGeom>
          <a:solidFill>
            <a:srgbClr val="E6DED2"/>
          </a:solidFill>
          <a:ln/>
        </p:spPr>
      </p:sp>
      <p:sp>
        <p:nvSpPr>
          <p:cNvPr id="7" name="Text 4"/>
          <p:cNvSpPr/>
          <p:nvPr/>
        </p:nvSpPr>
        <p:spPr>
          <a:xfrm>
            <a:off x="992238" y="5813673"/>
            <a:ext cx="3189685" cy="398561"/>
          </a:xfrm>
          <a:prstGeom prst="rect">
            <a:avLst/>
          </a:prstGeom>
          <a:noFill/>
          <a:ln/>
        </p:spPr>
        <p:txBody>
          <a:bodyPr wrap="none" lIns="0" tIns="0" rIns="0" bIns="0" rtlCol="0" anchor="t"/>
          <a:lstStyle/>
          <a:p>
            <a:pPr>
              <a:lnSpc>
                <a:spcPts val="3125"/>
              </a:lnSpc>
            </a:pPr>
            <a:r>
              <a:rPr lang="en-US" sz="2500" dirty="0">
                <a:solidFill>
                  <a:srgbClr val="4C4C4C"/>
                </a:solidFill>
                <a:latin typeface="Noto Serif Medium" pitchFamily="34" charset="0"/>
                <a:ea typeface="Noto Serif Medium" pitchFamily="34" charset="-122"/>
                <a:cs typeface="Noto Serif Medium" pitchFamily="34" charset="-120"/>
              </a:rPr>
              <a:t>Form Submission</a:t>
            </a:r>
            <a:endParaRPr lang="en-US" sz="2500" dirty="0"/>
          </a:p>
        </p:txBody>
      </p:sp>
      <p:sp>
        <p:nvSpPr>
          <p:cNvPr id="8" name="Text 5"/>
          <p:cNvSpPr/>
          <p:nvPr/>
        </p:nvSpPr>
        <p:spPr>
          <a:xfrm>
            <a:off x="992237" y="6365231"/>
            <a:ext cx="4595218" cy="816769"/>
          </a:xfrm>
          <a:prstGeom prst="rect">
            <a:avLst/>
          </a:prstGeom>
          <a:noFill/>
          <a:ln/>
        </p:spPr>
        <p:txBody>
          <a:bodyPr wrap="square" lIns="0" tIns="0" rIns="0" bIns="0" rtlCol="0" anchor="t"/>
          <a:lstStyle/>
          <a:p>
            <a:pPr>
              <a:lnSpc>
                <a:spcPts val="3188"/>
              </a:lnSpc>
            </a:pPr>
            <a:r>
              <a:rPr lang="en-US" sz="2000" dirty="0">
                <a:solidFill>
                  <a:srgbClr val="4C4C4C"/>
                </a:solidFill>
                <a:latin typeface="Noto Serif" pitchFamily="34" charset="0"/>
                <a:ea typeface="Noto Serif" pitchFamily="34" charset="-122"/>
                <a:cs typeface="Noto Serif" pitchFamily="34" charset="-120"/>
              </a:rPr>
              <a:t>User provides event details and preferences</a:t>
            </a:r>
            <a:endParaRPr lang="en-US" sz="2000" dirty="0"/>
          </a:p>
        </p:txBody>
      </p:sp>
      <p:sp>
        <p:nvSpPr>
          <p:cNvPr id="9" name="Text 6"/>
          <p:cNvSpPr/>
          <p:nvPr/>
        </p:nvSpPr>
        <p:spPr>
          <a:xfrm>
            <a:off x="5842547" y="5224017"/>
            <a:ext cx="255091" cy="318939"/>
          </a:xfrm>
          <a:prstGeom prst="rect">
            <a:avLst/>
          </a:prstGeom>
          <a:noFill/>
          <a:ln/>
        </p:spPr>
        <p:txBody>
          <a:bodyPr wrap="none" lIns="0" tIns="0" rIns="0" bIns="0" rtlCol="0" anchor="t"/>
          <a:lstStyle/>
          <a:p>
            <a:pPr>
              <a:lnSpc>
                <a:spcPts val="3188"/>
              </a:lnSpc>
            </a:pPr>
            <a:r>
              <a:rPr lang="en-US" sz="2000" dirty="0">
                <a:solidFill>
                  <a:srgbClr val="4C4C4C"/>
                </a:solidFill>
                <a:latin typeface="Noto Serif Light" pitchFamily="34" charset="0"/>
                <a:ea typeface="Noto Serif Light" pitchFamily="34" charset="-122"/>
                <a:cs typeface="Noto Serif Light" pitchFamily="34" charset="-120"/>
              </a:rPr>
              <a:t>02</a:t>
            </a:r>
            <a:endParaRPr lang="en-US" sz="2000" dirty="0"/>
          </a:p>
        </p:txBody>
      </p:sp>
      <p:sp>
        <p:nvSpPr>
          <p:cNvPr id="10" name="Shape 7"/>
          <p:cNvSpPr/>
          <p:nvPr/>
        </p:nvSpPr>
        <p:spPr>
          <a:xfrm>
            <a:off x="5842546" y="5628978"/>
            <a:ext cx="4595218" cy="28575"/>
          </a:xfrm>
          <a:prstGeom prst="rect">
            <a:avLst/>
          </a:prstGeom>
          <a:solidFill>
            <a:srgbClr val="E6DED2"/>
          </a:solidFill>
          <a:ln/>
        </p:spPr>
      </p:sp>
      <p:sp>
        <p:nvSpPr>
          <p:cNvPr id="11" name="Text 8"/>
          <p:cNvSpPr/>
          <p:nvPr/>
        </p:nvSpPr>
        <p:spPr>
          <a:xfrm>
            <a:off x="5842546" y="5813673"/>
            <a:ext cx="3189685" cy="398561"/>
          </a:xfrm>
          <a:prstGeom prst="rect">
            <a:avLst/>
          </a:prstGeom>
          <a:noFill/>
          <a:ln/>
        </p:spPr>
        <p:txBody>
          <a:bodyPr wrap="none" lIns="0" tIns="0" rIns="0" bIns="0" rtlCol="0" anchor="t"/>
          <a:lstStyle/>
          <a:p>
            <a:pPr>
              <a:lnSpc>
                <a:spcPts val="3125"/>
              </a:lnSpc>
            </a:pPr>
            <a:r>
              <a:rPr lang="en-US" sz="2500" dirty="0">
                <a:solidFill>
                  <a:srgbClr val="4C4C4C"/>
                </a:solidFill>
                <a:latin typeface="Noto Serif Medium" pitchFamily="34" charset="0"/>
                <a:ea typeface="Noto Serif Medium" pitchFamily="34" charset="-122"/>
                <a:cs typeface="Noto Serif Medium" pitchFamily="34" charset="-120"/>
              </a:rPr>
              <a:t>Validation Layer</a:t>
            </a:r>
            <a:endParaRPr lang="en-US" sz="2500" dirty="0"/>
          </a:p>
        </p:txBody>
      </p:sp>
      <p:sp>
        <p:nvSpPr>
          <p:cNvPr id="12" name="Text 9"/>
          <p:cNvSpPr/>
          <p:nvPr/>
        </p:nvSpPr>
        <p:spPr>
          <a:xfrm>
            <a:off x="5842546" y="6365231"/>
            <a:ext cx="4595218" cy="816769"/>
          </a:xfrm>
          <a:prstGeom prst="rect">
            <a:avLst/>
          </a:prstGeom>
          <a:noFill/>
          <a:ln/>
        </p:spPr>
        <p:txBody>
          <a:bodyPr wrap="square" lIns="0" tIns="0" rIns="0" bIns="0" rtlCol="0" anchor="t"/>
          <a:lstStyle/>
          <a:p>
            <a:pPr>
              <a:lnSpc>
                <a:spcPts val="3188"/>
              </a:lnSpc>
            </a:pPr>
            <a:r>
              <a:rPr lang="en-US" sz="2000" dirty="0">
                <a:solidFill>
                  <a:srgbClr val="4C4C4C"/>
                </a:solidFill>
                <a:latin typeface="Noto Serif" pitchFamily="34" charset="0"/>
                <a:ea typeface="Noto Serif" pitchFamily="34" charset="-122"/>
                <a:cs typeface="Noto Serif" pitchFamily="34" charset="-120"/>
              </a:rPr>
              <a:t>AI checks capacity and time conflicts in real-time</a:t>
            </a:r>
            <a:endParaRPr lang="en-US" sz="2000" dirty="0"/>
          </a:p>
        </p:txBody>
      </p:sp>
      <p:sp>
        <p:nvSpPr>
          <p:cNvPr id="13" name="Text 10"/>
          <p:cNvSpPr/>
          <p:nvPr/>
        </p:nvSpPr>
        <p:spPr>
          <a:xfrm>
            <a:off x="992238" y="7628336"/>
            <a:ext cx="255091" cy="318939"/>
          </a:xfrm>
          <a:prstGeom prst="rect">
            <a:avLst/>
          </a:prstGeom>
          <a:noFill/>
          <a:ln/>
        </p:spPr>
        <p:txBody>
          <a:bodyPr wrap="none" lIns="0" tIns="0" rIns="0" bIns="0" rtlCol="0" anchor="t"/>
          <a:lstStyle/>
          <a:p>
            <a:pPr>
              <a:lnSpc>
                <a:spcPts val="3188"/>
              </a:lnSpc>
            </a:pPr>
            <a:r>
              <a:rPr lang="en-US" sz="2000" dirty="0">
                <a:solidFill>
                  <a:srgbClr val="4C4C4C"/>
                </a:solidFill>
                <a:latin typeface="Noto Serif Light" pitchFamily="34" charset="0"/>
                <a:ea typeface="Noto Serif Light" pitchFamily="34" charset="-122"/>
                <a:cs typeface="Noto Serif Light" pitchFamily="34" charset="-120"/>
              </a:rPr>
              <a:t>03</a:t>
            </a:r>
            <a:endParaRPr lang="en-US" sz="2000" dirty="0"/>
          </a:p>
        </p:txBody>
      </p:sp>
      <p:sp>
        <p:nvSpPr>
          <p:cNvPr id="14" name="Shape 11"/>
          <p:cNvSpPr/>
          <p:nvPr/>
        </p:nvSpPr>
        <p:spPr>
          <a:xfrm>
            <a:off x="992238" y="8033296"/>
            <a:ext cx="9445526" cy="28575"/>
          </a:xfrm>
          <a:prstGeom prst="rect">
            <a:avLst/>
          </a:prstGeom>
          <a:solidFill>
            <a:srgbClr val="E6DED2"/>
          </a:solidFill>
          <a:ln/>
        </p:spPr>
      </p:sp>
      <p:sp>
        <p:nvSpPr>
          <p:cNvPr id="15" name="Text 12"/>
          <p:cNvSpPr/>
          <p:nvPr/>
        </p:nvSpPr>
        <p:spPr>
          <a:xfrm>
            <a:off x="992238" y="8217992"/>
            <a:ext cx="3189685" cy="398561"/>
          </a:xfrm>
          <a:prstGeom prst="rect">
            <a:avLst/>
          </a:prstGeom>
          <a:noFill/>
          <a:ln/>
        </p:spPr>
        <p:txBody>
          <a:bodyPr wrap="none" lIns="0" tIns="0" rIns="0" bIns="0" rtlCol="0" anchor="t"/>
          <a:lstStyle/>
          <a:p>
            <a:pPr>
              <a:lnSpc>
                <a:spcPts val="3125"/>
              </a:lnSpc>
            </a:pPr>
            <a:r>
              <a:rPr lang="en-US" sz="2500" dirty="0">
                <a:solidFill>
                  <a:srgbClr val="4C4C4C"/>
                </a:solidFill>
                <a:latin typeface="Noto Serif Medium" pitchFamily="34" charset="0"/>
                <a:ea typeface="Noto Serif Medium" pitchFamily="34" charset="-122"/>
                <a:cs typeface="Noto Serif Medium" pitchFamily="34" charset="-120"/>
              </a:rPr>
              <a:t>Data Persistence</a:t>
            </a:r>
            <a:endParaRPr lang="en-US" sz="2500" dirty="0"/>
          </a:p>
        </p:txBody>
      </p:sp>
      <p:sp>
        <p:nvSpPr>
          <p:cNvPr id="16" name="Text 13"/>
          <p:cNvSpPr/>
          <p:nvPr/>
        </p:nvSpPr>
        <p:spPr>
          <a:xfrm>
            <a:off x="992238" y="8769549"/>
            <a:ext cx="9445526" cy="408385"/>
          </a:xfrm>
          <a:prstGeom prst="rect">
            <a:avLst/>
          </a:prstGeom>
          <a:noFill/>
          <a:ln/>
        </p:spPr>
        <p:txBody>
          <a:bodyPr wrap="none" lIns="0" tIns="0" rIns="0" bIns="0" rtlCol="0" anchor="t"/>
          <a:lstStyle/>
          <a:p>
            <a:pPr>
              <a:lnSpc>
                <a:spcPts val="3188"/>
              </a:lnSpc>
            </a:pPr>
            <a:r>
              <a:rPr lang="en-US" sz="2000" dirty="0">
                <a:solidFill>
                  <a:srgbClr val="4C4C4C"/>
                </a:solidFill>
                <a:latin typeface="Noto Serif" pitchFamily="34" charset="0"/>
                <a:ea typeface="Noto Serif" pitchFamily="34" charset="-122"/>
                <a:cs typeface="Noto Serif" pitchFamily="34" charset="-120"/>
              </a:rPr>
              <a:t>Approved events saved with referential integrity</a:t>
            </a:r>
            <a:endParaRPr lang="en-US" sz="2000" dirty="0"/>
          </a:p>
        </p:txBody>
      </p:sp>
    </p:spTree>
    <p:extLst>
      <p:ext uri="{BB962C8B-B14F-4D97-AF65-F5344CB8AC3E}">
        <p14:creationId xmlns:p14="http://schemas.microsoft.com/office/powerpoint/2010/main" val="240700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DED2"/>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DFBF7"/>
            </a:solidFill>
          </p:spPr>
        </p:sp>
      </p:grpSp>
      <p:sp>
        <p:nvSpPr>
          <p:cNvPr id="6" name="TextBox 6"/>
          <p:cNvSpPr txBox="1"/>
          <p:nvPr/>
        </p:nvSpPr>
        <p:spPr>
          <a:xfrm>
            <a:off x="776586" y="610196"/>
            <a:ext cx="9391502" cy="450651"/>
          </a:xfrm>
          <a:prstGeom prst="rect">
            <a:avLst/>
          </a:prstGeom>
        </p:spPr>
        <p:txBody>
          <a:bodyPr lIns="0" tIns="0" rIns="0" bIns="0" rtlCol="0" anchor="t">
            <a:spAutoFit/>
          </a:bodyPr>
          <a:lstStyle/>
          <a:p>
            <a:pPr algn="l">
              <a:lnSpc>
                <a:spcPts val="3499"/>
              </a:lnSpc>
            </a:pPr>
            <a:r>
              <a:rPr lang="en-US" sz="2812">
                <a:solidFill>
                  <a:srgbClr val="3A3A3A"/>
                </a:solidFill>
                <a:latin typeface="Noto Serif"/>
                <a:ea typeface="Noto Serif"/>
                <a:cs typeface="Noto Serif"/>
                <a:sym typeface="Noto Serif"/>
              </a:rPr>
              <a:t>Future Roadmap: Expanding EventMate's Capabilities</a:t>
            </a:r>
          </a:p>
        </p:txBody>
      </p:sp>
      <p:sp>
        <p:nvSpPr>
          <p:cNvPr id="7" name="TextBox 7"/>
          <p:cNvSpPr txBox="1"/>
          <p:nvPr/>
        </p:nvSpPr>
        <p:spPr>
          <a:xfrm>
            <a:off x="776586" y="1311177"/>
            <a:ext cx="16734830" cy="268783"/>
          </a:xfrm>
          <a:prstGeom prst="rect">
            <a:avLst/>
          </a:prstGeom>
        </p:spPr>
        <p:txBody>
          <a:bodyPr lIns="0" tIns="0" rIns="0" bIns="0" rtlCol="0" anchor="t">
            <a:spAutoFit/>
          </a:bodyPr>
          <a:lstStyle/>
          <a:p>
            <a:pPr algn="l">
              <a:lnSpc>
                <a:spcPts val="1812"/>
              </a:lnSpc>
            </a:pPr>
            <a:r>
              <a:rPr lang="en-US" sz="1125">
                <a:solidFill>
                  <a:srgbClr val="4C4C4C"/>
                </a:solidFill>
                <a:latin typeface="Noto Serif"/>
                <a:ea typeface="Noto Serif"/>
                <a:cs typeface="Noto Serif"/>
                <a:sym typeface="Noto Serif"/>
              </a:rPr>
              <a:t>EventMate is positioned for significant growth. Our roadmap emphasizes personalization, real-time integration, and emerging technologies:</a:t>
            </a:r>
          </a:p>
        </p:txBody>
      </p:sp>
      <p:grpSp>
        <p:nvGrpSpPr>
          <p:cNvPr id="8" name="Group 8"/>
          <p:cNvGrpSpPr/>
          <p:nvPr/>
        </p:nvGrpSpPr>
        <p:grpSpPr>
          <a:xfrm>
            <a:off x="765156" y="1730754"/>
            <a:ext cx="16757690" cy="891718"/>
            <a:chOff x="0" y="0"/>
            <a:chExt cx="22343586" cy="1188958"/>
          </a:xfrm>
        </p:grpSpPr>
        <p:sp>
          <p:nvSpPr>
            <p:cNvPr id="9" name="Freeform 9"/>
            <p:cNvSpPr/>
            <p:nvPr/>
          </p:nvSpPr>
          <p:spPr>
            <a:xfrm>
              <a:off x="15240" y="15240"/>
              <a:ext cx="22313138" cy="1158494"/>
            </a:xfrm>
            <a:custGeom>
              <a:avLst/>
              <a:gdLst/>
              <a:ahLst/>
              <a:cxnLst/>
              <a:rect l="l" t="t" r="r" b="b"/>
              <a:pathLst>
                <a:path w="22313138" h="1158494">
                  <a:moveTo>
                    <a:pt x="0" y="80772"/>
                  </a:moveTo>
                  <a:cubicBezTo>
                    <a:pt x="0" y="36195"/>
                    <a:pt x="37084" y="0"/>
                    <a:pt x="82804" y="0"/>
                  </a:cubicBezTo>
                  <a:lnTo>
                    <a:pt x="22230334" y="0"/>
                  </a:lnTo>
                  <a:cubicBezTo>
                    <a:pt x="22276054" y="0"/>
                    <a:pt x="22313138" y="36195"/>
                    <a:pt x="22313138" y="80772"/>
                  </a:cubicBezTo>
                  <a:lnTo>
                    <a:pt x="22313138" y="1077722"/>
                  </a:lnTo>
                  <a:cubicBezTo>
                    <a:pt x="22313138" y="1122299"/>
                    <a:pt x="22276054" y="1158494"/>
                    <a:pt x="22230334" y="1158494"/>
                  </a:cubicBezTo>
                  <a:lnTo>
                    <a:pt x="82804" y="1158494"/>
                  </a:lnTo>
                  <a:cubicBezTo>
                    <a:pt x="37084" y="1158494"/>
                    <a:pt x="0" y="1122299"/>
                    <a:pt x="0" y="1077722"/>
                  </a:cubicBezTo>
                  <a:close/>
                </a:path>
              </a:pathLst>
            </a:custGeom>
            <a:solidFill>
              <a:srgbClr val="FDFBF7"/>
            </a:solidFill>
          </p:spPr>
        </p:sp>
        <p:sp>
          <p:nvSpPr>
            <p:cNvPr id="10" name="Freeform 10"/>
            <p:cNvSpPr/>
            <p:nvPr/>
          </p:nvSpPr>
          <p:spPr>
            <a:xfrm>
              <a:off x="0" y="0"/>
              <a:ext cx="22343619" cy="1188974"/>
            </a:xfrm>
            <a:custGeom>
              <a:avLst/>
              <a:gdLst/>
              <a:ahLst/>
              <a:cxnLst/>
              <a:rect l="l" t="t" r="r" b="b"/>
              <a:pathLst>
                <a:path w="22343619" h="1188974">
                  <a:moveTo>
                    <a:pt x="0" y="96012"/>
                  </a:moveTo>
                  <a:cubicBezTo>
                    <a:pt x="0" y="42672"/>
                    <a:pt x="44196" y="0"/>
                    <a:pt x="98044" y="0"/>
                  </a:cubicBezTo>
                  <a:lnTo>
                    <a:pt x="22245574" y="0"/>
                  </a:lnTo>
                  <a:lnTo>
                    <a:pt x="22245574" y="15240"/>
                  </a:lnTo>
                  <a:lnTo>
                    <a:pt x="22245574" y="0"/>
                  </a:lnTo>
                  <a:cubicBezTo>
                    <a:pt x="22299295" y="0"/>
                    <a:pt x="22343619" y="42672"/>
                    <a:pt x="22343619" y="96012"/>
                  </a:cubicBezTo>
                  <a:lnTo>
                    <a:pt x="22328378" y="96012"/>
                  </a:lnTo>
                  <a:lnTo>
                    <a:pt x="22343619" y="96012"/>
                  </a:lnTo>
                  <a:lnTo>
                    <a:pt x="22343619" y="1092962"/>
                  </a:lnTo>
                  <a:lnTo>
                    <a:pt x="22328378" y="1092962"/>
                  </a:lnTo>
                  <a:lnTo>
                    <a:pt x="22343619" y="1092962"/>
                  </a:lnTo>
                  <a:cubicBezTo>
                    <a:pt x="22343619" y="1146302"/>
                    <a:pt x="22299422" y="1188974"/>
                    <a:pt x="22245574" y="1188974"/>
                  </a:cubicBezTo>
                  <a:lnTo>
                    <a:pt x="22245574" y="1173734"/>
                  </a:lnTo>
                  <a:lnTo>
                    <a:pt x="22245574" y="1188974"/>
                  </a:lnTo>
                  <a:lnTo>
                    <a:pt x="98044" y="1188974"/>
                  </a:lnTo>
                  <a:lnTo>
                    <a:pt x="98044" y="1173734"/>
                  </a:lnTo>
                  <a:lnTo>
                    <a:pt x="98044" y="1188974"/>
                  </a:lnTo>
                  <a:cubicBezTo>
                    <a:pt x="44196" y="1188974"/>
                    <a:pt x="0" y="1146302"/>
                    <a:pt x="0" y="1092962"/>
                  </a:cubicBezTo>
                  <a:lnTo>
                    <a:pt x="0" y="96012"/>
                  </a:lnTo>
                  <a:lnTo>
                    <a:pt x="15240" y="96012"/>
                  </a:lnTo>
                  <a:lnTo>
                    <a:pt x="0" y="96012"/>
                  </a:lnTo>
                  <a:moveTo>
                    <a:pt x="30480" y="96012"/>
                  </a:moveTo>
                  <a:lnTo>
                    <a:pt x="30480" y="1092962"/>
                  </a:lnTo>
                  <a:lnTo>
                    <a:pt x="15240" y="1092962"/>
                  </a:lnTo>
                  <a:lnTo>
                    <a:pt x="30480" y="1092962"/>
                  </a:lnTo>
                  <a:cubicBezTo>
                    <a:pt x="30480" y="1128776"/>
                    <a:pt x="60325" y="1158494"/>
                    <a:pt x="98044" y="1158494"/>
                  </a:cubicBezTo>
                  <a:lnTo>
                    <a:pt x="22245574" y="1158494"/>
                  </a:lnTo>
                  <a:cubicBezTo>
                    <a:pt x="22283294" y="1158494"/>
                    <a:pt x="22313139" y="1128776"/>
                    <a:pt x="22313139" y="1092962"/>
                  </a:cubicBezTo>
                  <a:lnTo>
                    <a:pt x="22313139" y="96012"/>
                  </a:lnTo>
                  <a:cubicBezTo>
                    <a:pt x="22313139" y="60198"/>
                    <a:pt x="22283294" y="30480"/>
                    <a:pt x="22245574" y="30480"/>
                  </a:cubicBezTo>
                  <a:lnTo>
                    <a:pt x="98044" y="30480"/>
                  </a:lnTo>
                  <a:lnTo>
                    <a:pt x="98044" y="15240"/>
                  </a:lnTo>
                  <a:lnTo>
                    <a:pt x="98044" y="30480"/>
                  </a:lnTo>
                  <a:cubicBezTo>
                    <a:pt x="60325" y="30480"/>
                    <a:pt x="30480" y="60198"/>
                    <a:pt x="30480" y="96012"/>
                  </a:cubicBezTo>
                  <a:close/>
                </a:path>
              </a:pathLst>
            </a:custGeom>
            <a:solidFill>
              <a:srgbClr val="E6DED2"/>
            </a:solidFill>
          </p:spPr>
        </p:sp>
      </p:grpSp>
      <p:grpSp>
        <p:nvGrpSpPr>
          <p:cNvPr id="11" name="Group 11"/>
          <p:cNvGrpSpPr/>
          <p:nvPr/>
        </p:nvGrpSpPr>
        <p:grpSpPr>
          <a:xfrm>
            <a:off x="795635" y="1761234"/>
            <a:ext cx="576858" cy="830759"/>
            <a:chOff x="0" y="0"/>
            <a:chExt cx="769144" cy="1107678"/>
          </a:xfrm>
        </p:grpSpPr>
        <p:sp>
          <p:nvSpPr>
            <p:cNvPr id="12" name="Freeform 12"/>
            <p:cNvSpPr/>
            <p:nvPr/>
          </p:nvSpPr>
          <p:spPr>
            <a:xfrm>
              <a:off x="0" y="0"/>
              <a:ext cx="769112" cy="1107694"/>
            </a:xfrm>
            <a:custGeom>
              <a:avLst/>
              <a:gdLst/>
              <a:ahLst/>
              <a:cxnLst/>
              <a:rect l="l" t="t" r="r" b="b"/>
              <a:pathLst>
                <a:path w="769112" h="1107694">
                  <a:moveTo>
                    <a:pt x="0" y="50292"/>
                  </a:moveTo>
                  <a:cubicBezTo>
                    <a:pt x="0" y="22479"/>
                    <a:pt x="22479" y="0"/>
                    <a:pt x="50292" y="0"/>
                  </a:cubicBezTo>
                  <a:lnTo>
                    <a:pt x="718820" y="0"/>
                  </a:lnTo>
                  <a:cubicBezTo>
                    <a:pt x="746633" y="0"/>
                    <a:pt x="769112" y="22479"/>
                    <a:pt x="769112" y="50292"/>
                  </a:cubicBezTo>
                  <a:lnTo>
                    <a:pt x="769112" y="1057402"/>
                  </a:lnTo>
                  <a:cubicBezTo>
                    <a:pt x="769112" y="1085215"/>
                    <a:pt x="746633" y="1107694"/>
                    <a:pt x="718820" y="1107694"/>
                  </a:cubicBezTo>
                  <a:lnTo>
                    <a:pt x="50292" y="1107694"/>
                  </a:lnTo>
                  <a:cubicBezTo>
                    <a:pt x="22479" y="1107694"/>
                    <a:pt x="0" y="1085215"/>
                    <a:pt x="0" y="1057402"/>
                  </a:cubicBezTo>
                  <a:close/>
                </a:path>
              </a:pathLst>
            </a:custGeom>
            <a:solidFill>
              <a:srgbClr val="E6DED2">
                <a:alpha val="24706"/>
              </a:srgbClr>
            </a:solidFill>
          </p:spPr>
        </p:sp>
      </p:grpSp>
      <p:sp>
        <p:nvSpPr>
          <p:cNvPr id="13" name="TextBox 13"/>
          <p:cNvSpPr txBox="1"/>
          <p:nvPr/>
        </p:nvSpPr>
        <p:spPr>
          <a:xfrm>
            <a:off x="971105" y="2079428"/>
            <a:ext cx="216248" cy="232322"/>
          </a:xfrm>
          <a:prstGeom prst="rect">
            <a:avLst/>
          </a:prstGeom>
        </p:spPr>
        <p:txBody>
          <a:bodyPr lIns="0" tIns="0" rIns="0" bIns="0" rtlCol="0" anchor="t">
            <a:spAutoFit/>
          </a:bodyPr>
          <a:lstStyle/>
          <a:p>
            <a:pPr algn="l">
              <a:lnSpc>
                <a:spcPts val="1687"/>
              </a:lnSpc>
            </a:pPr>
            <a:r>
              <a:rPr lang="en-US" sz="1687">
                <a:solidFill>
                  <a:srgbClr val="000000"/>
                </a:solidFill>
                <a:latin typeface="Noto Serif"/>
                <a:ea typeface="Noto Serif"/>
                <a:cs typeface="Noto Serif"/>
                <a:sym typeface="Noto Serif"/>
              </a:rPr>
              <a:t>1</a:t>
            </a:r>
          </a:p>
        </p:txBody>
      </p:sp>
      <p:sp>
        <p:nvSpPr>
          <p:cNvPr id="14" name="TextBox 14"/>
          <p:cNvSpPr txBox="1"/>
          <p:nvPr/>
        </p:nvSpPr>
        <p:spPr>
          <a:xfrm>
            <a:off x="1516708" y="1895922"/>
            <a:ext cx="1802904" cy="234702"/>
          </a:xfrm>
          <a:prstGeom prst="rect">
            <a:avLst/>
          </a:prstGeom>
        </p:spPr>
        <p:txBody>
          <a:bodyPr lIns="0" tIns="0" rIns="0" bIns="0" rtlCol="0" anchor="t">
            <a:spAutoFit/>
          </a:bodyPr>
          <a:lstStyle/>
          <a:p>
            <a:pPr algn="l">
              <a:lnSpc>
                <a:spcPts val="1750"/>
              </a:lnSpc>
            </a:pPr>
            <a:r>
              <a:rPr lang="en-US" sz="1375">
                <a:solidFill>
                  <a:srgbClr val="4C4C4C"/>
                </a:solidFill>
                <a:latin typeface="Noto Serif"/>
                <a:ea typeface="Noto Serif"/>
                <a:cs typeface="Noto Serif"/>
                <a:sym typeface="Noto Serif"/>
              </a:rPr>
              <a:t>AI Personalization</a:t>
            </a:r>
          </a:p>
        </p:txBody>
      </p:sp>
      <p:sp>
        <p:nvSpPr>
          <p:cNvPr id="15" name="TextBox 15"/>
          <p:cNvSpPr txBox="1"/>
          <p:nvPr/>
        </p:nvSpPr>
        <p:spPr>
          <a:xfrm>
            <a:off x="1516707" y="2178993"/>
            <a:ext cx="15831442" cy="268783"/>
          </a:xfrm>
          <a:prstGeom prst="rect">
            <a:avLst/>
          </a:prstGeom>
        </p:spPr>
        <p:txBody>
          <a:bodyPr lIns="0" tIns="0" rIns="0" bIns="0" rtlCol="0" anchor="t">
            <a:spAutoFit/>
          </a:bodyPr>
          <a:lstStyle/>
          <a:p>
            <a:pPr algn="l">
              <a:lnSpc>
                <a:spcPts val="1812"/>
              </a:lnSpc>
            </a:pPr>
            <a:r>
              <a:rPr lang="en-US" sz="1125">
                <a:solidFill>
                  <a:srgbClr val="4C4C4C"/>
                </a:solidFill>
                <a:latin typeface="Noto Serif"/>
                <a:ea typeface="Noto Serif"/>
                <a:cs typeface="Noto Serif"/>
                <a:sym typeface="Noto Serif"/>
              </a:rPr>
              <a:t>Machine learning models analyze user preferences and past events to deliver intelligent venue and vendor recommendations tailored to each organizer's unique needs.</a:t>
            </a:r>
          </a:p>
        </p:txBody>
      </p:sp>
      <p:grpSp>
        <p:nvGrpSpPr>
          <p:cNvPr id="16" name="Group 16"/>
          <p:cNvGrpSpPr/>
          <p:nvPr/>
        </p:nvGrpSpPr>
        <p:grpSpPr>
          <a:xfrm>
            <a:off x="765156" y="2743826"/>
            <a:ext cx="16757690" cy="891718"/>
            <a:chOff x="0" y="0"/>
            <a:chExt cx="22343586" cy="1188958"/>
          </a:xfrm>
        </p:grpSpPr>
        <p:sp>
          <p:nvSpPr>
            <p:cNvPr id="17" name="Freeform 17"/>
            <p:cNvSpPr/>
            <p:nvPr/>
          </p:nvSpPr>
          <p:spPr>
            <a:xfrm>
              <a:off x="15240" y="15240"/>
              <a:ext cx="22313138" cy="1158494"/>
            </a:xfrm>
            <a:custGeom>
              <a:avLst/>
              <a:gdLst/>
              <a:ahLst/>
              <a:cxnLst/>
              <a:rect l="l" t="t" r="r" b="b"/>
              <a:pathLst>
                <a:path w="22313138" h="1158494">
                  <a:moveTo>
                    <a:pt x="0" y="80772"/>
                  </a:moveTo>
                  <a:cubicBezTo>
                    <a:pt x="0" y="36195"/>
                    <a:pt x="37084" y="0"/>
                    <a:pt x="82804" y="0"/>
                  </a:cubicBezTo>
                  <a:lnTo>
                    <a:pt x="22230334" y="0"/>
                  </a:lnTo>
                  <a:cubicBezTo>
                    <a:pt x="22276054" y="0"/>
                    <a:pt x="22313138" y="36195"/>
                    <a:pt x="22313138" y="80772"/>
                  </a:cubicBezTo>
                  <a:lnTo>
                    <a:pt x="22313138" y="1077722"/>
                  </a:lnTo>
                  <a:cubicBezTo>
                    <a:pt x="22313138" y="1122299"/>
                    <a:pt x="22276054" y="1158494"/>
                    <a:pt x="22230334" y="1158494"/>
                  </a:cubicBezTo>
                  <a:lnTo>
                    <a:pt x="82804" y="1158494"/>
                  </a:lnTo>
                  <a:cubicBezTo>
                    <a:pt x="37084" y="1158494"/>
                    <a:pt x="0" y="1122299"/>
                    <a:pt x="0" y="1077722"/>
                  </a:cubicBezTo>
                  <a:close/>
                </a:path>
              </a:pathLst>
            </a:custGeom>
            <a:solidFill>
              <a:srgbClr val="FDFBF7"/>
            </a:solidFill>
          </p:spPr>
        </p:sp>
        <p:sp>
          <p:nvSpPr>
            <p:cNvPr id="18" name="Freeform 18"/>
            <p:cNvSpPr/>
            <p:nvPr/>
          </p:nvSpPr>
          <p:spPr>
            <a:xfrm>
              <a:off x="0" y="0"/>
              <a:ext cx="22343619" cy="1188974"/>
            </a:xfrm>
            <a:custGeom>
              <a:avLst/>
              <a:gdLst/>
              <a:ahLst/>
              <a:cxnLst/>
              <a:rect l="l" t="t" r="r" b="b"/>
              <a:pathLst>
                <a:path w="22343619" h="1188974">
                  <a:moveTo>
                    <a:pt x="0" y="96012"/>
                  </a:moveTo>
                  <a:cubicBezTo>
                    <a:pt x="0" y="42672"/>
                    <a:pt x="44196" y="0"/>
                    <a:pt x="98044" y="0"/>
                  </a:cubicBezTo>
                  <a:lnTo>
                    <a:pt x="22245574" y="0"/>
                  </a:lnTo>
                  <a:lnTo>
                    <a:pt x="22245574" y="15240"/>
                  </a:lnTo>
                  <a:lnTo>
                    <a:pt x="22245574" y="0"/>
                  </a:lnTo>
                  <a:cubicBezTo>
                    <a:pt x="22299295" y="0"/>
                    <a:pt x="22343619" y="42672"/>
                    <a:pt x="22343619" y="96012"/>
                  </a:cubicBezTo>
                  <a:lnTo>
                    <a:pt x="22328378" y="96012"/>
                  </a:lnTo>
                  <a:lnTo>
                    <a:pt x="22343619" y="96012"/>
                  </a:lnTo>
                  <a:lnTo>
                    <a:pt x="22343619" y="1092962"/>
                  </a:lnTo>
                  <a:lnTo>
                    <a:pt x="22328378" y="1092962"/>
                  </a:lnTo>
                  <a:lnTo>
                    <a:pt x="22343619" y="1092962"/>
                  </a:lnTo>
                  <a:cubicBezTo>
                    <a:pt x="22343619" y="1146302"/>
                    <a:pt x="22299422" y="1188974"/>
                    <a:pt x="22245574" y="1188974"/>
                  </a:cubicBezTo>
                  <a:lnTo>
                    <a:pt x="22245574" y="1173734"/>
                  </a:lnTo>
                  <a:lnTo>
                    <a:pt x="22245574" y="1188974"/>
                  </a:lnTo>
                  <a:lnTo>
                    <a:pt x="98044" y="1188974"/>
                  </a:lnTo>
                  <a:lnTo>
                    <a:pt x="98044" y="1173734"/>
                  </a:lnTo>
                  <a:lnTo>
                    <a:pt x="98044" y="1188974"/>
                  </a:lnTo>
                  <a:cubicBezTo>
                    <a:pt x="44196" y="1188974"/>
                    <a:pt x="0" y="1146302"/>
                    <a:pt x="0" y="1092962"/>
                  </a:cubicBezTo>
                  <a:lnTo>
                    <a:pt x="0" y="96012"/>
                  </a:lnTo>
                  <a:lnTo>
                    <a:pt x="15240" y="96012"/>
                  </a:lnTo>
                  <a:lnTo>
                    <a:pt x="0" y="96012"/>
                  </a:lnTo>
                  <a:moveTo>
                    <a:pt x="30480" y="96012"/>
                  </a:moveTo>
                  <a:lnTo>
                    <a:pt x="30480" y="1092962"/>
                  </a:lnTo>
                  <a:lnTo>
                    <a:pt x="15240" y="1092962"/>
                  </a:lnTo>
                  <a:lnTo>
                    <a:pt x="30480" y="1092962"/>
                  </a:lnTo>
                  <a:cubicBezTo>
                    <a:pt x="30480" y="1128776"/>
                    <a:pt x="60325" y="1158494"/>
                    <a:pt x="98044" y="1158494"/>
                  </a:cubicBezTo>
                  <a:lnTo>
                    <a:pt x="22245574" y="1158494"/>
                  </a:lnTo>
                  <a:cubicBezTo>
                    <a:pt x="22283294" y="1158494"/>
                    <a:pt x="22313139" y="1128776"/>
                    <a:pt x="22313139" y="1092962"/>
                  </a:cubicBezTo>
                  <a:lnTo>
                    <a:pt x="22313139" y="96012"/>
                  </a:lnTo>
                  <a:cubicBezTo>
                    <a:pt x="22313139" y="60198"/>
                    <a:pt x="22283294" y="30480"/>
                    <a:pt x="22245574" y="30480"/>
                  </a:cubicBezTo>
                  <a:lnTo>
                    <a:pt x="98044" y="30480"/>
                  </a:lnTo>
                  <a:lnTo>
                    <a:pt x="98044" y="15240"/>
                  </a:lnTo>
                  <a:lnTo>
                    <a:pt x="98044" y="30480"/>
                  </a:lnTo>
                  <a:cubicBezTo>
                    <a:pt x="60325" y="30480"/>
                    <a:pt x="30480" y="60198"/>
                    <a:pt x="30480" y="96012"/>
                  </a:cubicBezTo>
                  <a:close/>
                </a:path>
              </a:pathLst>
            </a:custGeom>
            <a:solidFill>
              <a:srgbClr val="E6DED2"/>
            </a:solidFill>
          </p:spPr>
        </p:sp>
      </p:grpSp>
      <p:grpSp>
        <p:nvGrpSpPr>
          <p:cNvPr id="19" name="Group 19"/>
          <p:cNvGrpSpPr/>
          <p:nvPr/>
        </p:nvGrpSpPr>
        <p:grpSpPr>
          <a:xfrm>
            <a:off x="795635" y="2774306"/>
            <a:ext cx="576858" cy="830759"/>
            <a:chOff x="0" y="0"/>
            <a:chExt cx="769144" cy="1107678"/>
          </a:xfrm>
        </p:grpSpPr>
        <p:sp>
          <p:nvSpPr>
            <p:cNvPr id="20" name="Freeform 20"/>
            <p:cNvSpPr/>
            <p:nvPr/>
          </p:nvSpPr>
          <p:spPr>
            <a:xfrm>
              <a:off x="0" y="0"/>
              <a:ext cx="769112" cy="1107694"/>
            </a:xfrm>
            <a:custGeom>
              <a:avLst/>
              <a:gdLst/>
              <a:ahLst/>
              <a:cxnLst/>
              <a:rect l="l" t="t" r="r" b="b"/>
              <a:pathLst>
                <a:path w="769112" h="1107694">
                  <a:moveTo>
                    <a:pt x="0" y="50292"/>
                  </a:moveTo>
                  <a:cubicBezTo>
                    <a:pt x="0" y="22479"/>
                    <a:pt x="22479" y="0"/>
                    <a:pt x="50292" y="0"/>
                  </a:cubicBezTo>
                  <a:lnTo>
                    <a:pt x="718820" y="0"/>
                  </a:lnTo>
                  <a:cubicBezTo>
                    <a:pt x="746633" y="0"/>
                    <a:pt x="769112" y="22479"/>
                    <a:pt x="769112" y="50292"/>
                  </a:cubicBezTo>
                  <a:lnTo>
                    <a:pt x="769112" y="1057402"/>
                  </a:lnTo>
                  <a:cubicBezTo>
                    <a:pt x="769112" y="1085215"/>
                    <a:pt x="746633" y="1107694"/>
                    <a:pt x="718820" y="1107694"/>
                  </a:cubicBezTo>
                  <a:lnTo>
                    <a:pt x="50292" y="1107694"/>
                  </a:lnTo>
                  <a:cubicBezTo>
                    <a:pt x="22479" y="1107694"/>
                    <a:pt x="0" y="1085215"/>
                    <a:pt x="0" y="1057402"/>
                  </a:cubicBezTo>
                  <a:close/>
                </a:path>
              </a:pathLst>
            </a:custGeom>
            <a:solidFill>
              <a:srgbClr val="E6DED2">
                <a:alpha val="24706"/>
              </a:srgbClr>
            </a:solidFill>
          </p:spPr>
        </p:sp>
      </p:grpSp>
      <p:sp>
        <p:nvSpPr>
          <p:cNvPr id="21" name="TextBox 21"/>
          <p:cNvSpPr txBox="1"/>
          <p:nvPr/>
        </p:nvSpPr>
        <p:spPr>
          <a:xfrm>
            <a:off x="971105" y="3092500"/>
            <a:ext cx="216248" cy="232321"/>
          </a:xfrm>
          <a:prstGeom prst="rect">
            <a:avLst/>
          </a:prstGeom>
        </p:spPr>
        <p:txBody>
          <a:bodyPr lIns="0" tIns="0" rIns="0" bIns="0" rtlCol="0" anchor="t">
            <a:spAutoFit/>
          </a:bodyPr>
          <a:lstStyle/>
          <a:p>
            <a:pPr algn="l">
              <a:lnSpc>
                <a:spcPts val="1687"/>
              </a:lnSpc>
            </a:pPr>
            <a:r>
              <a:rPr lang="en-US" sz="1687">
                <a:solidFill>
                  <a:srgbClr val="000000"/>
                </a:solidFill>
                <a:latin typeface="Noto Serif"/>
                <a:ea typeface="Noto Serif"/>
                <a:cs typeface="Noto Serif"/>
                <a:sym typeface="Noto Serif"/>
              </a:rPr>
              <a:t>2</a:t>
            </a:r>
          </a:p>
        </p:txBody>
      </p:sp>
      <p:sp>
        <p:nvSpPr>
          <p:cNvPr id="22" name="TextBox 22"/>
          <p:cNvSpPr txBox="1"/>
          <p:nvPr/>
        </p:nvSpPr>
        <p:spPr>
          <a:xfrm>
            <a:off x="1516708" y="2908995"/>
            <a:ext cx="1865859" cy="234702"/>
          </a:xfrm>
          <a:prstGeom prst="rect">
            <a:avLst/>
          </a:prstGeom>
        </p:spPr>
        <p:txBody>
          <a:bodyPr lIns="0" tIns="0" rIns="0" bIns="0" rtlCol="0" anchor="t">
            <a:spAutoFit/>
          </a:bodyPr>
          <a:lstStyle/>
          <a:p>
            <a:pPr algn="l">
              <a:lnSpc>
                <a:spcPts val="1750"/>
              </a:lnSpc>
            </a:pPr>
            <a:r>
              <a:rPr lang="en-US" sz="1375">
                <a:solidFill>
                  <a:srgbClr val="4C4C4C"/>
                </a:solidFill>
                <a:latin typeface="Noto Serif"/>
                <a:ea typeface="Noto Serif"/>
                <a:cs typeface="Noto Serif"/>
                <a:sym typeface="Noto Serif"/>
              </a:rPr>
              <a:t>Live Availability APIs</a:t>
            </a:r>
          </a:p>
        </p:txBody>
      </p:sp>
      <p:sp>
        <p:nvSpPr>
          <p:cNvPr id="23" name="TextBox 23"/>
          <p:cNvSpPr txBox="1"/>
          <p:nvPr/>
        </p:nvSpPr>
        <p:spPr>
          <a:xfrm>
            <a:off x="1516707" y="3192068"/>
            <a:ext cx="15831442" cy="268784"/>
          </a:xfrm>
          <a:prstGeom prst="rect">
            <a:avLst/>
          </a:prstGeom>
        </p:spPr>
        <p:txBody>
          <a:bodyPr lIns="0" tIns="0" rIns="0" bIns="0" rtlCol="0" anchor="t">
            <a:spAutoFit/>
          </a:bodyPr>
          <a:lstStyle/>
          <a:p>
            <a:pPr algn="l">
              <a:lnSpc>
                <a:spcPts val="1812"/>
              </a:lnSpc>
            </a:pPr>
            <a:r>
              <a:rPr lang="en-US" sz="1125">
                <a:solidFill>
                  <a:srgbClr val="4C4C4C"/>
                </a:solidFill>
                <a:latin typeface="Noto Serif"/>
                <a:ea typeface="Noto Serif"/>
                <a:cs typeface="Noto Serif"/>
                <a:sym typeface="Noto Serif"/>
              </a:rPr>
              <a:t>Dynamic integration with venue providers enables instant pricing comparison, real-time availability, and one-click booking without manual coordination.</a:t>
            </a:r>
          </a:p>
        </p:txBody>
      </p:sp>
      <p:grpSp>
        <p:nvGrpSpPr>
          <p:cNvPr id="24" name="Group 24"/>
          <p:cNvGrpSpPr/>
          <p:nvPr/>
        </p:nvGrpSpPr>
        <p:grpSpPr>
          <a:xfrm>
            <a:off x="765156" y="3756900"/>
            <a:ext cx="16757690" cy="891718"/>
            <a:chOff x="0" y="0"/>
            <a:chExt cx="22343586" cy="1188958"/>
          </a:xfrm>
        </p:grpSpPr>
        <p:sp>
          <p:nvSpPr>
            <p:cNvPr id="25" name="Freeform 25"/>
            <p:cNvSpPr/>
            <p:nvPr/>
          </p:nvSpPr>
          <p:spPr>
            <a:xfrm>
              <a:off x="15240" y="15240"/>
              <a:ext cx="22313138" cy="1158494"/>
            </a:xfrm>
            <a:custGeom>
              <a:avLst/>
              <a:gdLst/>
              <a:ahLst/>
              <a:cxnLst/>
              <a:rect l="l" t="t" r="r" b="b"/>
              <a:pathLst>
                <a:path w="22313138" h="1158494">
                  <a:moveTo>
                    <a:pt x="0" y="80772"/>
                  </a:moveTo>
                  <a:cubicBezTo>
                    <a:pt x="0" y="36195"/>
                    <a:pt x="37084" y="0"/>
                    <a:pt x="82804" y="0"/>
                  </a:cubicBezTo>
                  <a:lnTo>
                    <a:pt x="22230334" y="0"/>
                  </a:lnTo>
                  <a:cubicBezTo>
                    <a:pt x="22276054" y="0"/>
                    <a:pt x="22313138" y="36195"/>
                    <a:pt x="22313138" y="80772"/>
                  </a:cubicBezTo>
                  <a:lnTo>
                    <a:pt x="22313138" y="1077722"/>
                  </a:lnTo>
                  <a:cubicBezTo>
                    <a:pt x="22313138" y="1122299"/>
                    <a:pt x="22276054" y="1158494"/>
                    <a:pt x="22230334" y="1158494"/>
                  </a:cubicBezTo>
                  <a:lnTo>
                    <a:pt x="82804" y="1158494"/>
                  </a:lnTo>
                  <a:cubicBezTo>
                    <a:pt x="37084" y="1158494"/>
                    <a:pt x="0" y="1122299"/>
                    <a:pt x="0" y="1077722"/>
                  </a:cubicBezTo>
                  <a:close/>
                </a:path>
              </a:pathLst>
            </a:custGeom>
            <a:solidFill>
              <a:srgbClr val="FDFBF7"/>
            </a:solidFill>
          </p:spPr>
        </p:sp>
        <p:sp>
          <p:nvSpPr>
            <p:cNvPr id="26" name="Freeform 26"/>
            <p:cNvSpPr/>
            <p:nvPr/>
          </p:nvSpPr>
          <p:spPr>
            <a:xfrm>
              <a:off x="0" y="0"/>
              <a:ext cx="22343619" cy="1188974"/>
            </a:xfrm>
            <a:custGeom>
              <a:avLst/>
              <a:gdLst/>
              <a:ahLst/>
              <a:cxnLst/>
              <a:rect l="l" t="t" r="r" b="b"/>
              <a:pathLst>
                <a:path w="22343619" h="1188974">
                  <a:moveTo>
                    <a:pt x="0" y="96012"/>
                  </a:moveTo>
                  <a:cubicBezTo>
                    <a:pt x="0" y="42672"/>
                    <a:pt x="44196" y="0"/>
                    <a:pt x="98044" y="0"/>
                  </a:cubicBezTo>
                  <a:lnTo>
                    <a:pt x="22245574" y="0"/>
                  </a:lnTo>
                  <a:lnTo>
                    <a:pt x="22245574" y="15240"/>
                  </a:lnTo>
                  <a:lnTo>
                    <a:pt x="22245574" y="0"/>
                  </a:lnTo>
                  <a:cubicBezTo>
                    <a:pt x="22299295" y="0"/>
                    <a:pt x="22343619" y="42672"/>
                    <a:pt x="22343619" y="96012"/>
                  </a:cubicBezTo>
                  <a:lnTo>
                    <a:pt x="22328378" y="96012"/>
                  </a:lnTo>
                  <a:lnTo>
                    <a:pt x="22343619" y="96012"/>
                  </a:lnTo>
                  <a:lnTo>
                    <a:pt x="22343619" y="1092962"/>
                  </a:lnTo>
                  <a:lnTo>
                    <a:pt x="22328378" y="1092962"/>
                  </a:lnTo>
                  <a:lnTo>
                    <a:pt x="22343619" y="1092962"/>
                  </a:lnTo>
                  <a:cubicBezTo>
                    <a:pt x="22343619" y="1146302"/>
                    <a:pt x="22299422" y="1188974"/>
                    <a:pt x="22245574" y="1188974"/>
                  </a:cubicBezTo>
                  <a:lnTo>
                    <a:pt x="22245574" y="1173734"/>
                  </a:lnTo>
                  <a:lnTo>
                    <a:pt x="22245574" y="1188974"/>
                  </a:lnTo>
                  <a:lnTo>
                    <a:pt x="98044" y="1188974"/>
                  </a:lnTo>
                  <a:lnTo>
                    <a:pt x="98044" y="1173734"/>
                  </a:lnTo>
                  <a:lnTo>
                    <a:pt x="98044" y="1188974"/>
                  </a:lnTo>
                  <a:cubicBezTo>
                    <a:pt x="44196" y="1188974"/>
                    <a:pt x="0" y="1146302"/>
                    <a:pt x="0" y="1092962"/>
                  </a:cubicBezTo>
                  <a:lnTo>
                    <a:pt x="0" y="96012"/>
                  </a:lnTo>
                  <a:lnTo>
                    <a:pt x="15240" y="96012"/>
                  </a:lnTo>
                  <a:lnTo>
                    <a:pt x="0" y="96012"/>
                  </a:lnTo>
                  <a:moveTo>
                    <a:pt x="30480" y="96012"/>
                  </a:moveTo>
                  <a:lnTo>
                    <a:pt x="30480" y="1092962"/>
                  </a:lnTo>
                  <a:lnTo>
                    <a:pt x="15240" y="1092962"/>
                  </a:lnTo>
                  <a:lnTo>
                    <a:pt x="30480" y="1092962"/>
                  </a:lnTo>
                  <a:cubicBezTo>
                    <a:pt x="30480" y="1128776"/>
                    <a:pt x="60325" y="1158494"/>
                    <a:pt x="98044" y="1158494"/>
                  </a:cubicBezTo>
                  <a:lnTo>
                    <a:pt x="22245574" y="1158494"/>
                  </a:lnTo>
                  <a:cubicBezTo>
                    <a:pt x="22283294" y="1158494"/>
                    <a:pt x="22313139" y="1128776"/>
                    <a:pt x="22313139" y="1092962"/>
                  </a:cubicBezTo>
                  <a:lnTo>
                    <a:pt x="22313139" y="96012"/>
                  </a:lnTo>
                  <a:cubicBezTo>
                    <a:pt x="22313139" y="60198"/>
                    <a:pt x="22283294" y="30480"/>
                    <a:pt x="22245574" y="30480"/>
                  </a:cubicBezTo>
                  <a:lnTo>
                    <a:pt x="98044" y="30480"/>
                  </a:lnTo>
                  <a:lnTo>
                    <a:pt x="98044" y="15240"/>
                  </a:lnTo>
                  <a:lnTo>
                    <a:pt x="98044" y="30480"/>
                  </a:lnTo>
                  <a:cubicBezTo>
                    <a:pt x="60325" y="30480"/>
                    <a:pt x="30480" y="60198"/>
                    <a:pt x="30480" y="96012"/>
                  </a:cubicBezTo>
                  <a:close/>
                </a:path>
              </a:pathLst>
            </a:custGeom>
            <a:solidFill>
              <a:srgbClr val="E6DED2"/>
            </a:solidFill>
          </p:spPr>
        </p:sp>
      </p:grpSp>
      <p:grpSp>
        <p:nvGrpSpPr>
          <p:cNvPr id="27" name="Group 27"/>
          <p:cNvGrpSpPr/>
          <p:nvPr/>
        </p:nvGrpSpPr>
        <p:grpSpPr>
          <a:xfrm>
            <a:off x="795635" y="3787378"/>
            <a:ext cx="576858" cy="830758"/>
            <a:chOff x="0" y="0"/>
            <a:chExt cx="769144" cy="1107678"/>
          </a:xfrm>
        </p:grpSpPr>
        <p:sp>
          <p:nvSpPr>
            <p:cNvPr id="28" name="Freeform 28"/>
            <p:cNvSpPr/>
            <p:nvPr/>
          </p:nvSpPr>
          <p:spPr>
            <a:xfrm>
              <a:off x="0" y="0"/>
              <a:ext cx="769112" cy="1107694"/>
            </a:xfrm>
            <a:custGeom>
              <a:avLst/>
              <a:gdLst/>
              <a:ahLst/>
              <a:cxnLst/>
              <a:rect l="l" t="t" r="r" b="b"/>
              <a:pathLst>
                <a:path w="769112" h="1107694">
                  <a:moveTo>
                    <a:pt x="0" y="50292"/>
                  </a:moveTo>
                  <a:cubicBezTo>
                    <a:pt x="0" y="22479"/>
                    <a:pt x="22479" y="0"/>
                    <a:pt x="50292" y="0"/>
                  </a:cubicBezTo>
                  <a:lnTo>
                    <a:pt x="718820" y="0"/>
                  </a:lnTo>
                  <a:cubicBezTo>
                    <a:pt x="746633" y="0"/>
                    <a:pt x="769112" y="22479"/>
                    <a:pt x="769112" y="50292"/>
                  </a:cubicBezTo>
                  <a:lnTo>
                    <a:pt x="769112" y="1057402"/>
                  </a:lnTo>
                  <a:cubicBezTo>
                    <a:pt x="769112" y="1085215"/>
                    <a:pt x="746633" y="1107694"/>
                    <a:pt x="718820" y="1107694"/>
                  </a:cubicBezTo>
                  <a:lnTo>
                    <a:pt x="50292" y="1107694"/>
                  </a:lnTo>
                  <a:cubicBezTo>
                    <a:pt x="22479" y="1107694"/>
                    <a:pt x="0" y="1085215"/>
                    <a:pt x="0" y="1057402"/>
                  </a:cubicBezTo>
                  <a:close/>
                </a:path>
              </a:pathLst>
            </a:custGeom>
            <a:solidFill>
              <a:srgbClr val="E6DED2">
                <a:alpha val="24706"/>
              </a:srgbClr>
            </a:solidFill>
          </p:spPr>
        </p:sp>
      </p:grpSp>
      <p:sp>
        <p:nvSpPr>
          <p:cNvPr id="29" name="TextBox 29"/>
          <p:cNvSpPr txBox="1"/>
          <p:nvPr/>
        </p:nvSpPr>
        <p:spPr>
          <a:xfrm>
            <a:off x="971105" y="4105574"/>
            <a:ext cx="216248" cy="232321"/>
          </a:xfrm>
          <a:prstGeom prst="rect">
            <a:avLst/>
          </a:prstGeom>
        </p:spPr>
        <p:txBody>
          <a:bodyPr lIns="0" tIns="0" rIns="0" bIns="0" rtlCol="0" anchor="t">
            <a:spAutoFit/>
          </a:bodyPr>
          <a:lstStyle/>
          <a:p>
            <a:pPr algn="l">
              <a:lnSpc>
                <a:spcPts val="1687"/>
              </a:lnSpc>
            </a:pPr>
            <a:r>
              <a:rPr lang="en-US" sz="1687">
                <a:solidFill>
                  <a:srgbClr val="000000"/>
                </a:solidFill>
                <a:latin typeface="Noto Serif"/>
                <a:ea typeface="Noto Serif"/>
                <a:cs typeface="Noto Serif"/>
                <a:sym typeface="Noto Serif"/>
              </a:rPr>
              <a:t>3</a:t>
            </a:r>
          </a:p>
        </p:txBody>
      </p:sp>
      <p:sp>
        <p:nvSpPr>
          <p:cNvPr id="30" name="TextBox 30"/>
          <p:cNvSpPr txBox="1"/>
          <p:nvPr/>
        </p:nvSpPr>
        <p:spPr>
          <a:xfrm>
            <a:off x="1516708" y="3922068"/>
            <a:ext cx="1802904" cy="234702"/>
          </a:xfrm>
          <a:prstGeom prst="rect">
            <a:avLst/>
          </a:prstGeom>
        </p:spPr>
        <p:txBody>
          <a:bodyPr lIns="0" tIns="0" rIns="0" bIns="0" rtlCol="0" anchor="t">
            <a:spAutoFit/>
          </a:bodyPr>
          <a:lstStyle/>
          <a:p>
            <a:pPr algn="l">
              <a:lnSpc>
                <a:spcPts val="1750"/>
              </a:lnSpc>
            </a:pPr>
            <a:r>
              <a:rPr lang="en-US" sz="1375">
                <a:solidFill>
                  <a:srgbClr val="4C4C4C"/>
                </a:solidFill>
                <a:latin typeface="Noto Serif"/>
                <a:ea typeface="Noto Serif"/>
                <a:cs typeface="Noto Serif"/>
                <a:sym typeface="Noto Serif"/>
              </a:rPr>
              <a:t>Predictive Analytics</a:t>
            </a:r>
          </a:p>
        </p:txBody>
      </p:sp>
      <p:sp>
        <p:nvSpPr>
          <p:cNvPr id="31" name="TextBox 31"/>
          <p:cNvSpPr txBox="1"/>
          <p:nvPr/>
        </p:nvSpPr>
        <p:spPr>
          <a:xfrm>
            <a:off x="1516707" y="4205139"/>
            <a:ext cx="15831442" cy="268784"/>
          </a:xfrm>
          <a:prstGeom prst="rect">
            <a:avLst/>
          </a:prstGeom>
        </p:spPr>
        <p:txBody>
          <a:bodyPr lIns="0" tIns="0" rIns="0" bIns="0" rtlCol="0" anchor="t">
            <a:spAutoFit/>
          </a:bodyPr>
          <a:lstStyle/>
          <a:p>
            <a:pPr algn="l">
              <a:lnSpc>
                <a:spcPts val="1812"/>
              </a:lnSpc>
            </a:pPr>
            <a:r>
              <a:rPr lang="en-US" sz="1125">
                <a:solidFill>
                  <a:srgbClr val="4C4C4C"/>
                </a:solidFill>
                <a:latin typeface="Noto Serif"/>
                <a:ea typeface="Noto Serif"/>
                <a:cs typeface="Noto Serif"/>
                <a:sym typeface="Noto Serif"/>
              </a:rPr>
              <a:t>Advanced algorithms forecast attendance, anticipate resource demands, and optimize costs—transforming reactive planning into proactive strategy.</a:t>
            </a:r>
          </a:p>
        </p:txBody>
      </p:sp>
      <p:grpSp>
        <p:nvGrpSpPr>
          <p:cNvPr id="32" name="Group 32"/>
          <p:cNvGrpSpPr/>
          <p:nvPr/>
        </p:nvGrpSpPr>
        <p:grpSpPr>
          <a:xfrm>
            <a:off x="765156" y="4769972"/>
            <a:ext cx="16757690" cy="891718"/>
            <a:chOff x="0" y="0"/>
            <a:chExt cx="22343586" cy="1188958"/>
          </a:xfrm>
        </p:grpSpPr>
        <p:sp>
          <p:nvSpPr>
            <p:cNvPr id="33" name="Freeform 33"/>
            <p:cNvSpPr/>
            <p:nvPr/>
          </p:nvSpPr>
          <p:spPr>
            <a:xfrm>
              <a:off x="15240" y="15240"/>
              <a:ext cx="22313138" cy="1158494"/>
            </a:xfrm>
            <a:custGeom>
              <a:avLst/>
              <a:gdLst/>
              <a:ahLst/>
              <a:cxnLst/>
              <a:rect l="l" t="t" r="r" b="b"/>
              <a:pathLst>
                <a:path w="22313138" h="1158494">
                  <a:moveTo>
                    <a:pt x="0" y="80772"/>
                  </a:moveTo>
                  <a:cubicBezTo>
                    <a:pt x="0" y="36195"/>
                    <a:pt x="37084" y="0"/>
                    <a:pt x="82804" y="0"/>
                  </a:cubicBezTo>
                  <a:lnTo>
                    <a:pt x="22230334" y="0"/>
                  </a:lnTo>
                  <a:cubicBezTo>
                    <a:pt x="22276054" y="0"/>
                    <a:pt x="22313138" y="36195"/>
                    <a:pt x="22313138" y="80772"/>
                  </a:cubicBezTo>
                  <a:lnTo>
                    <a:pt x="22313138" y="1077722"/>
                  </a:lnTo>
                  <a:cubicBezTo>
                    <a:pt x="22313138" y="1122299"/>
                    <a:pt x="22276054" y="1158494"/>
                    <a:pt x="22230334" y="1158494"/>
                  </a:cubicBezTo>
                  <a:lnTo>
                    <a:pt x="82804" y="1158494"/>
                  </a:lnTo>
                  <a:cubicBezTo>
                    <a:pt x="37084" y="1158494"/>
                    <a:pt x="0" y="1122299"/>
                    <a:pt x="0" y="1077722"/>
                  </a:cubicBezTo>
                  <a:close/>
                </a:path>
              </a:pathLst>
            </a:custGeom>
            <a:solidFill>
              <a:srgbClr val="FDFBF7"/>
            </a:solidFill>
          </p:spPr>
        </p:sp>
        <p:sp>
          <p:nvSpPr>
            <p:cNvPr id="34" name="Freeform 34"/>
            <p:cNvSpPr/>
            <p:nvPr/>
          </p:nvSpPr>
          <p:spPr>
            <a:xfrm>
              <a:off x="0" y="0"/>
              <a:ext cx="22343619" cy="1188974"/>
            </a:xfrm>
            <a:custGeom>
              <a:avLst/>
              <a:gdLst/>
              <a:ahLst/>
              <a:cxnLst/>
              <a:rect l="l" t="t" r="r" b="b"/>
              <a:pathLst>
                <a:path w="22343619" h="1188974">
                  <a:moveTo>
                    <a:pt x="0" y="96012"/>
                  </a:moveTo>
                  <a:cubicBezTo>
                    <a:pt x="0" y="42672"/>
                    <a:pt x="44196" y="0"/>
                    <a:pt x="98044" y="0"/>
                  </a:cubicBezTo>
                  <a:lnTo>
                    <a:pt x="22245574" y="0"/>
                  </a:lnTo>
                  <a:lnTo>
                    <a:pt x="22245574" y="15240"/>
                  </a:lnTo>
                  <a:lnTo>
                    <a:pt x="22245574" y="0"/>
                  </a:lnTo>
                  <a:cubicBezTo>
                    <a:pt x="22299295" y="0"/>
                    <a:pt x="22343619" y="42672"/>
                    <a:pt x="22343619" y="96012"/>
                  </a:cubicBezTo>
                  <a:lnTo>
                    <a:pt x="22328378" y="96012"/>
                  </a:lnTo>
                  <a:lnTo>
                    <a:pt x="22343619" y="96012"/>
                  </a:lnTo>
                  <a:lnTo>
                    <a:pt x="22343619" y="1092962"/>
                  </a:lnTo>
                  <a:lnTo>
                    <a:pt x="22328378" y="1092962"/>
                  </a:lnTo>
                  <a:lnTo>
                    <a:pt x="22343619" y="1092962"/>
                  </a:lnTo>
                  <a:cubicBezTo>
                    <a:pt x="22343619" y="1146302"/>
                    <a:pt x="22299422" y="1188974"/>
                    <a:pt x="22245574" y="1188974"/>
                  </a:cubicBezTo>
                  <a:lnTo>
                    <a:pt x="22245574" y="1173734"/>
                  </a:lnTo>
                  <a:lnTo>
                    <a:pt x="22245574" y="1188974"/>
                  </a:lnTo>
                  <a:lnTo>
                    <a:pt x="98044" y="1188974"/>
                  </a:lnTo>
                  <a:lnTo>
                    <a:pt x="98044" y="1173734"/>
                  </a:lnTo>
                  <a:lnTo>
                    <a:pt x="98044" y="1188974"/>
                  </a:lnTo>
                  <a:cubicBezTo>
                    <a:pt x="44196" y="1188974"/>
                    <a:pt x="0" y="1146302"/>
                    <a:pt x="0" y="1092962"/>
                  </a:cubicBezTo>
                  <a:lnTo>
                    <a:pt x="0" y="96012"/>
                  </a:lnTo>
                  <a:lnTo>
                    <a:pt x="15240" y="96012"/>
                  </a:lnTo>
                  <a:lnTo>
                    <a:pt x="0" y="96012"/>
                  </a:lnTo>
                  <a:moveTo>
                    <a:pt x="30480" y="96012"/>
                  </a:moveTo>
                  <a:lnTo>
                    <a:pt x="30480" y="1092962"/>
                  </a:lnTo>
                  <a:lnTo>
                    <a:pt x="15240" y="1092962"/>
                  </a:lnTo>
                  <a:lnTo>
                    <a:pt x="30480" y="1092962"/>
                  </a:lnTo>
                  <a:cubicBezTo>
                    <a:pt x="30480" y="1128776"/>
                    <a:pt x="60325" y="1158494"/>
                    <a:pt x="98044" y="1158494"/>
                  </a:cubicBezTo>
                  <a:lnTo>
                    <a:pt x="22245574" y="1158494"/>
                  </a:lnTo>
                  <a:cubicBezTo>
                    <a:pt x="22283294" y="1158494"/>
                    <a:pt x="22313139" y="1128776"/>
                    <a:pt x="22313139" y="1092962"/>
                  </a:cubicBezTo>
                  <a:lnTo>
                    <a:pt x="22313139" y="96012"/>
                  </a:lnTo>
                  <a:cubicBezTo>
                    <a:pt x="22313139" y="60198"/>
                    <a:pt x="22283294" y="30480"/>
                    <a:pt x="22245574" y="30480"/>
                  </a:cubicBezTo>
                  <a:lnTo>
                    <a:pt x="98044" y="30480"/>
                  </a:lnTo>
                  <a:lnTo>
                    <a:pt x="98044" y="15240"/>
                  </a:lnTo>
                  <a:lnTo>
                    <a:pt x="98044" y="30480"/>
                  </a:lnTo>
                  <a:cubicBezTo>
                    <a:pt x="60325" y="30480"/>
                    <a:pt x="30480" y="60198"/>
                    <a:pt x="30480" y="96012"/>
                  </a:cubicBezTo>
                  <a:close/>
                </a:path>
              </a:pathLst>
            </a:custGeom>
            <a:solidFill>
              <a:srgbClr val="E6DED2"/>
            </a:solidFill>
          </p:spPr>
        </p:sp>
      </p:grpSp>
      <p:grpSp>
        <p:nvGrpSpPr>
          <p:cNvPr id="35" name="Group 35"/>
          <p:cNvGrpSpPr/>
          <p:nvPr/>
        </p:nvGrpSpPr>
        <p:grpSpPr>
          <a:xfrm>
            <a:off x="795635" y="4800452"/>
            <a:ext cx="576858" cy="830759"/>
            <a:chOff x="0" y="0"/>
            <a:chExt cx="769144" cy="1107678"/>
          </a:xfrm>
        </p:grpSpPr>
        <p:sp>
          <p:nvSpPr>
            <p:cNvPr id="36" name="Freeform 36"/>
            <p:cNvSpPr/>
            <p:nvPr/>
          </p:nvSpPr>
          <p:spPr>
            <a:xfrm>
              <a:off x="0" y="0"/>
              <a:ext cx="769112" cy="1107694"/>
            </a:xfrm>
            <a:custGeom>
              <a:avLst/>
              <a:gdLst/>
              <a:ahLst/>
              <a:cxnLst/>
              <a:rect l="l" t="t" r="r" b="b"/>
              <a:pathLst>
                <a:path w="769112" h="1107694">
                  <a:moveTo>
                    <a:pt x="0" y="50292"/>
                  </a:moveTo>
                  <a:cubicBezTo>
                    <a:pt x="0" y="22479"/>
                    <a:pt x="22479" y="0"/>
                    <a:pt x="50292" y="0"/>
                  </a:cubicBezTo>
                  <a:lnTo>
                    <a:pt x="718820" y="0"/>
                  </a:lnTo>
                  <a:cubicBezTo>
                    <a:pt x="746633" y="0"/>
                    <a:pt x="769112" y="22479"/>
                    <a:pt x="769112" y="50292"/>
                  </a:cubicBezTo>
                  <a:lnTo>
                    <a:pt x="769112" y="1057402"/>
                  </a:lnTo>
                  <a:cubicBezTo>
                    <a:pt x="769112" y="1085215"/>
                    <a:pt x="746633" y="1107694"/>
                    <a:pt x="718820" y="1107694"/>
                  </a:cubicBezTo>
                  <a:lnTo>
                    <a:pt x="50292" y="1107694"/>
                  </a:lnTo>
                  <a:cubicBezTo>
                    <a:pt x="22479" y="1107694"/>
                    <a:pt x="0" y="1085215"/>
                    <a:pt x="0" y="1057402"/>
                  </a:cubicBezTo>
                  <a:close/>
                </a:path>
              </a:pathLst>
            </a:custGeom>
            <a:solidFill>
              <a:srgbClr val="E6DED2">
                <a:alpha val="24706"/>
              </a:srgbClr>
            </a:solidFill>
          </p:spPr>
        </p:sp>
      </p:grpSp>
      <p:sp>
        <p:nvSpPr>
          <p:cNvPr id="37" name="TextBox 37"/>
          <p:cNvSpPr txBox="1"/>
          <p:nvPr/>
        </p:nvSpPr>
        <p:spPr>
          <a:xfrm>
            <a:off x="971105" y="5118646"/>
            <a:ext cx="216248" cy="232321"/>
          </a:xfrm>
          <a:prstGeom prst="rect">
            <a:avLst/>
          </a:prstGeom>
        </p:spPr>
        <p:txBody>
          <a:bodyPr lIns="0" tIns="0" rIns="0" bIns="0" rtlCol="0" anchor="t">
            <a:spAutoFit/>
          </a:bodyPr>
          <a:lstStyle/>
          <a:p>
            <a:pPr algn="l">
              <a:lnSpc>
                <a:spcPts val="1687"/>
              </a:lnSpc>
            </a:pPr>
            <a:r>
              <a:rPr lang="en-US" sz="1687">
                <a:solidFill>
                  <a:srgbClr val="000000"/>
                </a:solidFill>
                <a:latin typeface="Noto Serif"/>
                <a:ea typeface="Noto Serif"/>
                <a:cs typeface="Noto Serif"/>
                <a:sym typeface="Noto Serif"/>
              </a:rPr>
              <a:t>4</a:t>
            </a:r>
          </a:p>
        </p:txBody>
      </p:sp>
      <p:sp>
        <p:nvSpPr>
          <p:cNvPr id="38" name="TextBox 38"/>
          <p:cNvSpPr txBox="1"/>
          <p:nvPr/>
        </p:nvSpPr>
        <p:spPr>
          <a:xfrm>
            <a:off x="1516707" y="4935141"/>
            <a:ext cx="2052341" cy="234702"/>
          </a:xfrm>
          <a:prstGeom prst="rect">
            <a:avLst/>
          </a:prstGeom>
        </p:spPr>
        <p:txBody>
          <a:bodyPr lIns="0" tIns="0" rIns="0" bIns="0" rtlCol="0" anchor="t">
            <a:spAutoFit/>
          </a:bodyPr>
          <a:lstStyle/>
          <a:p>
            <a:pPr algn="l">
              <a:lnSpc>
                <a:spcPts val="1750"/>
              </a:lnSpc>
            </a:pPr>
            <a:r>
              <a:rPr lang="en-US" sz="1375">
                <a:solidFill>
                  <a:srgbClr val="4C4C4C"/>
                </a:solidFill>
                <a:latin typeface="Noto Serif"/>
                <a:ea typeface="Noto Serif"/>
                <a:cs typeface="Noto Serif"/>
                <a:sym typeface="Noto Serif"/>
              </a:rPr>
              <a:t>Conversational Chatbot</a:t>
            </a:r>
          </a:p>
        </p:txBody>
      </p:sp>
      <p:sp>
        <p:nvSpPr>
          <p:cNvPr id="39" name="TextBox 39"/>
          <p:cNvSpPr txBox="1"/>
          <p:nvPr/>
        </p:nvSpPr>
        <p:spPr>
          <a:xfrm>
            <a:off x="1516707" y="5218212"/>
            <a:ext cx="15831442" cy="268783"/>
          </a:xfrm>
          <a:prstGeom prst="rect">
            <a:avLst/>
          </a:prstGeom>
        </p:spPr>
        <p:txBody>
          <a:bodyPr lIns="0" tIns="0" rIns="0" bIns="0" rtlCol="0" anchor="t">
            <a:spAutoFit/>
          </a:bodyPr>
          <a:lstStyle/>
          <a:p>
            <a:pPr algn="l">
              <a:lnSpc>
                <a:spcPts val="1812"/>
              </a:lnSpc>
            </a:pPr>
            <a:r>
              <a:rPr lang="en-US" sz="1125">
                <a:solidFill>
                  <a:srgbClr val="4C4C4C"/>
                </a:solidFill>
                <a:latin typeface="Noto Serif"/>
                <a:ea typeface="Noto Serif"/>
                <a:cs typeface="Noto Serif"/>
                <a:sym typeface="Noto Serif"/>
              </a:rPr>
              <a:t>Natural language understanding enables hands-free event planning through intelligent assistant support and automated scheduling interactions.</a:t>
            </a:r>
          </a:p>
        </p:txBody>
      </p:sp>
      <p:grpSp>
        <p:nvGrpSpPr>
          <p:cNvPr id="40" name="Group 40"/>
          <p:cNvGrpSpPr/>
          <p:nvPr/>
        </p:nvGrpSpPr>
        <p:grpSpPr>
          <a:xfrm>
            <a:off x="765156" y="5783044"/>
            <a:ext cx="16757690" cy="891718"/>
            <a:chOff x="0" y="0"/>
            <a:chExt cx="22343586" cy="1188958"/>
          </a:xfrm>
        </p:grpSpPr>
        <p:sp>
          <p:nvSpPr>
            <p:cNvPr id="41" name="Freeform 41"/>
            <p:cNvSpPr/>
            <p:nvPr/>
          </p:nvSpPr>
          <p:spPr>
            <a:xfrm>
              <a:off x="15240" y="15240"/>
              <a:ext cx="22313138" cy="1158494"/>
            </a:xfrm>
            <a:custGeom>
              <a:avLst/>
              <a:gdLst/>
              <a:ahLst/>
              <a:cxnLst/>
              <a:rect l="l" t="t" r="r" b="b"/>
              <a:pathLst>
                <a:path w="22313138" h="1158494">
                  <a:moveTo>
                    <a:pt x="0" y="80772"/>
                  </a:moveTo>
                  <a:cubicBezTo>
                    <a:pt x="0" y="36195"/>
                    <a:pt x="37084" y="0"/>
                    <a:pt x="82804" y="0"/>
                  </a:cubicBezTo>
                  <a:lnTo>
                    <a:pt x="22230334" y="0"/>
                  </a:lnTo>
                  <a:cubicBezTo>
                    <a:pt x="22276054" y="0"/>
                    <a:pt x="22313138" y="36195"/>
                    <a:pt x="22313138" y="80772"/>
                  </a:cubicBezTo>
                  <a:lnTo>
                    <a:pt x="22313138" y="1077722"/>
                  </a:lnTo>
                  <a:cubicBezTo>
                    <a:pt x="22313138" y="1122299"/>
                    <a:pt x="22276054" y="1158494"/>
                    <a:pt x="22230334" y="1158494"/>
                  </a:cubicBezTo>
                  <a:lnTo>
                    <a:pt x="82804" y="1158494"/>
                  </a:lnTo>
                  <a:cubicBezTo>
                    <a:pt x="37084" y="1158494"/>
                    <a:pt x="0" y="1122299"/>
                    <a:pt x="0" y="1077722"/>
                  </a:cubicBezTo>
                  <a:close/>
                </a:path>
              </a:pathLst>
            </a:custGeom>
            <a:solidFill>
              <a:srgbClr val="FDFBF7"/>
            </a:solidFill>
          </p:spPr>
        </p:sp>
        <p:sp>
          <p:nvSpPr>
            <p:cNvPr id="42" name="Freeform 42"/>
            <p:cNvSpPr/>
            <p:nvPr/>
          </p:nvSpPr>
          <p:spPr>
            <a:xfrm>
              <a:off x="0" y="0"/>
              <a:ext cx="22343619" cy="1188974"/>
            </a:xfrm>
            <a:custGeom>
              <a:avLst/>
              <a:gdLst/>
              <a:ahLst/>
              <a:cxnLst/>
              <a:rect l="l" t="t" r="r" b="b"/>
              <a:pathLst>
                <a:path w="22343619" h="1188974">
                  <a:moveTo>
                    <a:pt x="0" y="96012"/>
                  </a:moveTo>
                  <a:cubicBezTo>
                    <a:pt x="0" y="42672"/>
                    <a:pt x="44196" y="0"/>
                    <a:pt x="98044" y="0"/>
                  </a:cubicBezTo>
                  <a:lnTo>
                    <a:pt x="22245574" y="0"/>
                  </a:lnTo>
                  <a:lnTo>
                    <a:pt x="22245574" y="15240"/>
                  </a:lnTo>
                  <a:lnTo>
                    <a:pt x="22245574" y="0"/>
                  </a:lnTo>
                  <a:cubicBezTo>
                    <a:pt x="22299295" y="0"/>
                    <a:pt x="22343619" y="42672"/>
                    <a:pt x="22343619" y="96012"/>
                  </a:cubicBezTo>
                  <a:lnTo>
                    <a:pt x="22328378" y="96012"/>
                  </a:lnTo>
                  <a:lnTo>
                    <a:pt x="22343619" y="96012"/>
                  </a:lnTo>
                  <a:lnTo>
                    <a:pt x="22343619" y="1092962"/>
                  </a:lnTo>
                  <a:lnTo>
                    <a:pt x="22328378" y="1092962"/>
                  </a:lnTo>
                  <a:lnTo>
                    <a:pt x="22343619" y="1092962"/>
                  </a:lnTo>
                  <a:cubicBezTo>
                    <a:pt x="22343619" y="1146302"/>
                    <a:pt x="22299422" y="1188974"/>
                    <a:pt x="22245574" y="1188974"/>
                  </a:cubicBezTo>
                  <a:lnTo>
                    <a:pt x="22245574" y="1173734"/>
                  </a:lnTo>
                  <a:lnTo>
                    <a:pt x="22245574" y="1188974"/>
                  </a:lnTo>
                  <a:lnTo>
                    <a:pt x="98044" y="1188974"/>
                  </a:lnTo>
                  <a:lnTo>
                    <a:pt x="98044" y="1173734"/>
                  </a:lnTo>
                  <a:lnTo>
                    <a:pt x="98044" y="1188974"/>
                  </a:lnTo>
                  <a:cubicBezTo>
                    <a:pt x="44196" y="1188974"/>
                    <a:pt x="0" y="1146302"/>
                    <a:pt x="0" y="1092962"/>
                  </a:cubicBezTo>
                  <a:lnTo>
                    <a:pt x="0" y="96012"/>
                  </a:lnTo>
                  <a:lnTo>
                    <a:pt x="15240" y="96012"/>
                  </a:lnTo>
                  <a:lnTo>
                    <a:pt x="0" y="96012"/>
                  </a:lnTo>
                  <a:moveTo>
                    <a:pt x="30480" y="96012"/>
                  </a:moveTo>
                  <a:lnTo>
                    <a:pt x="30480" y="1092962"/>
                  </a:lnTo>
                  <a:lnTo>
                    <a:pt x="15240" y="1092962"/>
                  </a:lnTo>
                  <a:lnTo>
                    <a:pt x="30480" y="1092962"/>
                  </a:lnTo>
                  <a:cubicBezTo>
                    <a:pt x="30480" y="1128776"/>
                    <a:pt x="60325" y="1158494"/>
                    <a:pt x="98044" y="1158494"/>
                  </a:cubicBezTo>
                  <a:lnTo>
                    <a:pt x="22245574" y="1158494"/>
                  </a:lnTo>
                  <a:cubicBezTo>
                    <a:pt x="22283294" y="1158494"/>
                    <a:pt x="22313139" y="1128776"/>
                    <a:pt x="22313139" y="1092962"/>
                  </a:cubicBezTo>
                  <a:lnTo>
                    <a:pt x="22313139" y="96012"/>
                  </a:lnTo>
                  <a:cubicBezTo>
                    <a:pt x="22313139" y="60198"/>
                    <a:pt x="22283294" y="30480"/>
                    <a:pt x="22245574" y="30480"/>
                  </a:cubicBezTo>
                  <a:lnTo>
                    <a:pt x="98044" y="30480"/>
                  </a:lnTo>
                  <a:lnTo>
                    <a:pt x="98044" y="15240"/>
                  </a:lnTo>
                  <a:lnTo>
                    <a:pt x="98044" y="30480"/>
                  </a:lnTo>
                  <a:cubicBezTo>
                    <a:pt x="60325" y="30480"/>
                    <a:pt x="30480" y="60198"/>
                    <a:pt x="30480" y="96012"/>
                  </a:cubicBezTo>
                  <a:close/>
                </a:path>
              </a:pathLst>
            </a:custGeom>
            <a:solidFill>
              <a:srgbClr val="E6DED2"/>
            </a:solidFill>
          </p:spPr>
        </p:sp>
      </p:grpSp>
      <p:grpSp>
        <p:nvGrpSpPr>
          <p:cNvPr id="43" name="Group 43"/>
          <p:cNvGrpSpPr/>
          <p:nvPr/>
        </p:nvGrpSpPr>
        <p:grpSpPr>
          <a:xfrm>
            <a:off x="795635" y="5813524"/>
            <a:ext cx="576858" cy="830758"/>
            <a:chOff x="0" y="0"/>
            <a:chExt cx="769144" cy="1107678"/>
          </a:xfrm>
        </p:grpSpPr>
        <p:sp>
          <p:nvSpPr>
            <p:cNvPr id="44" name="Freeform 44"/>
            <p:cNvSpPr/>
            <p:nvPr/>
          </p:nvSpPr>
          <p:spPr>
            <a:xfrm>
              <a:off x="0" y="0"/>
              <a:ext cx="769112" cy="1107694"/>
            </a:xfrm>
            <a:custGeom>
              <a:avLst/>
              <a:gdLst/>
              <a:ahLst/>
              <a:cxnLst/>
              <a:rect l="l" t="t" r="r" b="b"/>
              <a:pathLst>
                <a:path w="769112" h="1107694">
                  <a:moveTo>
                    <a:pt x="0" y="50292"/>
                  </a:moveTo>
                  <a:cubicBezTo>
                    <a:pt x="0" y="22479"/>
                    <a:pt x="22479" y="0"/>
                    <a:pt x="50292" y="0"/>
                  </a:cubicBezTo>
                  <a:lnTo>
                    <a:pt x="718820" y="0"/>
                  </a:lnTo>
                  <a:cubicBezTo>
                    <a:pt x="746633" y="0"/>
                    <a:pt x="769112" y="22479"/>
                    <a:pt x="769112" y="50292"/>
                  </a:cubicBezTo>
                  <a:lnTo>
                    <a:pt x="769112" y="1057402"/>
                  </a:lnTo>
                  <a:cubicBezTo>
                    <a:pt x="769112" y="1085215"/>
                    <a:pt x="746633" y="1107694"/>
                    <a:pt x="718820" y="1107694"/>
                  </a:cubicBezTo>
                  <a:lnTo>
                    <a:pt x="50292" y="1107694"/>
                  </a:lnTo>
                  <a:cubicBezTo>
                    <a:pt x="22479" y="1107694"/>
                    <a:pt x="0" y="1085215"/>
                    <a:pt x="0" y="1057402"/>
                  </a:cubicBezTo>
                  <a:close/>
                </a:path>
              </a:pathLst>
            </a:custGeom>
            <a:solidFill>
              <a:srgbClr val="E6DED2">
                <a:alpha val="24706"/>
              </a:srgbClr>
            </a:solidFill>
          </p:spPr>
        </p:sp>
      </p:grpSp>
      <p:sp>
        <p:nvSpPr>
          <p:cNvPr id="45" name="TextBox 45"/>
          <p:cNvSpPr txBox="1"/>
          <p:nvPr/>
        </p:nvSpPr>
        <p:spPr>
          <a:xfrm>
            <a:off x="971105" y="6131720"/>
            <a:ext cx="216248" cy="232321"/>
          </a:xfrm>
          <a:prstGeom prst="rect">
            <a:avLst/>
          </a:prstGeom>
        </p:spPr>
        <p:txBody>
          <a:bodyPr lIns="0" tIns="0" rIns="0" bIns="0" rtlCol="0" anchor="t">
            <a:spAutoFit/>
          </a:bodyPr>
          <a:lstStyle/>
          <a:p>
            <a:pPr algn="l">
              <a:lnSpc>
                <a:spcPts val="1687"/>
              </a:lnSpc>
            </a:pPr>
            <a:r>
              <a:rPr lang="en-US" sz="1687">
                <a:solidFill>
                  <a:srgbClr val="000000"/>
                </a:solidFill>
                <a:latin typeface="Noto Serif"/>
                <a:ea typeface="Noto Serif"/>
                <a:cs typeface="Noto Serif"/>
                <a:sym typeface="Noto Serif"/>
              </a:rPr>
              <a:t>5</a:t>
            </a:r>
          </a:p>
        </p:txBody>
      </p:sp>
      <p:sp>
        <p:nvSpPr>
          <p:cNvPr id="46" name="TextBox 46"/>
          <p:cNvSpPr txBox="1"/>
          <p:nvPr/>
        </p:nvSpPr>
        <p:spPr>
          <a:xfrm>
            <a:off x="1516708" y="5948214"/>
            <a:ext cx="2050554" cy="234702"/>
          </a:xfrm>
          <a:prstGeom prst="rect">
            <a:avLst/>
          </a:prstGeom>
        </p:spPr>
        <p:txBody>
          <a:bodyPr lIns="0" tIns="0" rIns="0" bIns="0" rtlCol="0" anchor="t">
            <a:spAutoFit/>
          </a:bodyPr>
          <a:lstStyle/>
          <a:p>
            <a:pPr algn="l">
              <a:lnSpc>
                <a:spcPts val="1750"/>
              </a:lnSpc>
            </a:pPr>
            <a:r>
              <a:rPr lang="en-US" sz="1375">
                <a:solidFill>
                  <a:srgbClr val="4C4C4C"/>
                </a:solidFill>
                <a:latin typeface="Noto Serif"/>
                <a:ea typeface="Noto Serif"/>
                <a:cs typeface="Noto Serif"/>
                <a:sym typeface="Noto Serif"/>
              </a:rPr>
              <a:t>IoT &amp; Cloud Integration</a:t>
            </a:r>
          </a:p>
        </p:txBody>
      </p:sp>
      <p:sp>
        <p:nvSpPr>
          <p:cNvPr id="47" name="TextBox 47"/>
          <p:cNvSpPr txBox="1"/>
          <p:nvPr/>
        </p:nvSpPr>
        <p:spPr>
          <a:xfrm>
            <a:off x="1516707" y="6231286"/>
            <a:ext cx="15831442" cy="268783"/>
          </a:xfrm>
          <a:prstGeom prst="rect">
            <a:avLst/>
          </a:prstGeom>
        </p:spPr>
        <p:txBody>
          <a:bodyPr lIns="0" tIns="0" rIns="0" bIns="0" rtlCol="0" anchor="t">
            <a:spAutoFit/>
          </a:bodyPr>
          <a:lstStyle/>
          <a:p>
            <a:pPr algn="l">
              <a:lnSpc>
                <a:spcPts val="1812"/>
              </a:lnSpc>
            </a:pPr>
            <a:r>
              <a:rPr lang="en-US" sz="1125">
                <a:solidFill>
                  <a:srgbClr val="4C4C4C"/>
                </a:solidFill>
                <a:latin typeface="Noto Serif"/>
                <a:ea typeface="Noto Serif"/>
                <a:cs typeface="Noto Serif"/>
                <a:sym typeface="Noto Serif"/>
              </a:rPr>
              <a:t>Connected sensors deliver live crowd monitoring, automated climate control, and intelligent lighting—creating seamless venue experiences.</a:t>
            </a:r>
          </a:p>
        </p:txBody>
      </p:sp>
      <p:grpSp>
        <p:nvGrpSpPr>
          <p:cNvPr id="48" name="Group 48"/>
          <p:cNvGrpSpPr/>
          <p:nvPr/>
        </p:nvGrpSpPr>
        <p:grpSpPr>
          <a:xfrm>
            <a:off x="765156" y="6796119"/>
            <a:ext cx="16757690" cy="891718"/>
            <a:chOff x="0" y="0"/>
            <a:chExt cx="22343586" cy="1188958"/>
          </a:xfrm>
        </p:grpSpPr>
        <p:sp>
          <p:nvSpPr>
            <p:cNvPr id="49" name="Freeform 49"/>
            <p:cNvSpPr/>
            <p:nvPr/>
          </p:nvSpPr>
          <p:spPr>
            <a:xfrm>
              <a:off x="15240" y="15240"/>
              <a:ext cx="22313138" cy="1158494"/>
            </a:xfrm>
            <a:custGeom>
              <a:avLst/>
              <a:gdLst/>
              <a:ahLst/>
              <a:cxnLst/>
              <a:rect l="l" t="t" r="r" b="b"/>
              <a:pathLst>
                <a:path w="22313138" h="1158494">
                  <a:moveTo>
                    <a:pt x="0" y="80772"/>
                  </a:moveTo>
                  <a:cubicBezTo>
                    <a:pt x="0" y="36195"/>
                    <a:pt x="37084" y="0"/>
                    <a:pt x="82804" y="0"/>
                  </a:cubicBezTo>
                  <a:lnTo>
                    <a:pt x="22230334" y="0"/>
                  </a:lnTo>
                  <a:cubicBezTo>
                    <a:pt x="22276054" y="0"/>
                    <a:pt x="22313138" y="36195"/>
                    <a:pt x="22313138" y="80772"/>
                  </a:cubicBezTo>
                  <a:lnTo>
                    <a:pt x="22313138" y="1077722"/>
                  </a:lnTo>
                  <a:cubicBezTo>
                    <a:pt x="22313138" y="1122299"/>
                    <a:pt x="22276054" y="1158494"/>
                    <a:pt x="22230334" y="1158494"/>
                  </a:cubicBezTo>
                  <a:lnTo>
                    <a:pt x="82804" y="1158494"/>
                  </a:lnTo>
                  <a:cubicBezTo>
                    <a:pt x="37084" y="1158494"/>
                    <a:pt x="0" y="1122299"/>
                    <a:pt x="0" y="1077722"/>
                  </a:cubicBezTo>
                  <a:close/>
                </a:path>
              </a:pathLst>
            </a:custGeom>
            <a:solidFill>
              <a:srgbClr val="FDFBF7"/>
            </a:solidFill>
          </p:spPr>
        </p:sp>
        <p:sp>
          <p:nvSpPr>
            <p:cNvPr id="50" name="Freeform 50"/>
            <p:cNvSpPr/>
            <p:nvPr/>
          </p:nvSpPr>
          <p:spPr>
            <a:xfrm>
              <a:off x="0" y="0"/>
              <a:ext cx="22343619" cy="1188974"/>
            </a:xfrm>
            <a:custGeom>
              <a:avLst/>
              <a:gdLst/>
              <a:ahLst/>
              <a:cxnLst/>
              <a:rect l="l" t="t" r="r" b="b"/>
              <a:pathLst>
                <a:path w="22343619" h="1188974">
                  <a:moveTo>
                    <a:pt x="0" y="96012"/>
                  </a:moveTo>
                  <a:cubicBezTo>
                    <a:pt x="0" y="42672"/>
                    <a:pt x="44196" y="0"/>
                    <a:pt x="98044" y="0"/>
                  </a:cubicBezTo>
                  <a:lnTo>
                    <a:pt x="22245574" y="0"/>
                  </a:lnTo>
                  <a:lnTo>
                    <a:pt x="22245574" y="15240"/>
                  </a:lnTo>
                  <a:lnTo>
                    <a:pt x="22245574" y="0"/>
                  </a:lnTo>
                  <a:cubicBezTo>
                    <a:pt x="22299295" y="0"/>
                    <a:pt x="22343619" y="42672"/>
                    <a:pt x="22343619" y="96012"/>
                  </a:cubicBezTo>
                  <a:lnTo>
                    <a:pt x="22328378" y="96012"/>
                  </a:lnTo>
                  <a:lnTo>
                    <a:pt x="22343619" y="96012"/>
                  </a:lnTo>
                  <a:lnTo>
                    <a:pt x="22343619" y="1092962"/>
                  </a:lnTo>
                  <a:lnTo>
                    <a:pt x="22328378" y="1092962"/>
                  </a:lnTo>
                  <a:lnTo>
                    <a:pt x="22343619" y="1092962"/>
                  </a:lnTo>
                  <a:cubicBezTo>
                    <a:pt x="22343619" y="1146302"/>
                    <a:pt x="22299422" y="1188974"/>
                    <a:pt x="22245574" y="1188974"/>
                  </a:cubicBezTo>
                  <a:lnTo>
                    <a:pt x="22245574" y="1173734"/>
                  </a:lnTo>
                  <a:lnTo>
                    <a:pt x="22245574" y="1188974"/>
                  </a:lnTo>
                  <a:lnTo>
                    <a:pt x="98044" y="1188974"/>
                  </a:lnTo>
                  <a:lnTo>
                    <a:pt x="98044" y="1173734"/>
                  </a:lnTo>
                  <a:lnTo>
                    <a:pt x="98044" y="1188974"/>
                  </a:lnTo>
                  <a:cubicBezTo>
                    <a:pt x="44196" y="1188974"/>
                    <a:pt x="0" y="1146302"/>
                    <a:pt x="0" y="1092962"/>
                  </a:cubicBezTo>
                  <a:lnTo>
                    <a:pt x="0" y="96012"/>
                  </a:lnTo>
                  <a:lnTo>
                    <a:pt x="15240" y="96012"/>
                  </a:lnTo>
                  <a:lnTo>
                    <a:pt x="0" y="96012"/>
                  </a:lnTo>
                  <a:moveTo>
                    <a:pt x="30480" y="96012"/>
                  </a:moveTo>
                  <a:lnTo>
                    <a:pt x="30480" y="1092962"/>
                  </a:lnTo>
                  <a:lnTo>
                    <a:pt x="15240" y="1092962"/>
                  </a:lnTo>
                  <a:lnTo>
                    <a:pt x="30480" y="1092962"/>
                  </a:lnTo>
                  <a:cubicBezTo>
                    <a:pt x="30480" y="1128776"/>
                    <a:pt x="60325" y="1158494"/>
                    <a:pt x="98044" y="1158494"/>
                  </a:cubicBezTo>
                  <a:lnTo>
                    <a:pt x="22245574" y="1158494"/>
                  </a:lnTo>
                  <a:cubicBezTo>
                    <a:pt x="22283294" y="1158494"/>
                    <a:pt x="22313139" y="1128776"/>
                    <a:pt x="22313139" y="1092962"/>
                  </a:cubicBezTo>
                  <a:lnTo>
                    <a:pt x="22313139" y="96012"/>
                  </a:lnTo>
                  <a:cubicBezTo>
                    <a:pt x="22313139" y="60198"/>
                    <a:pt x="22283294" y="30480"/>
                    <a:pt x="22245574" y="30480"/>
                  </a:cubicBezTo>
                  <a:lnTo>
                    <a:pt x="98044" y="30480"/>
                  </a:lnTo>
                  <a:lnTo>
                    <a:pt x="98044" y="15240"/>
                  </a:lnTo>
                  <a:lnTo>
                    <a:pt x="98044" y="30480"/>
                  </a:lnTo>
                  <a:cubicBezTo>
                    <a:pt x="60325" y="30480"/>
                    <a:pt x="30480" y="60198"/>
                    <a:pt x="30480" y="96012"/>
                  </a:cubicBezTo>
                  <a:close/>
                </a:path>
              </a:pathLst>
            </a:custGeom>
            <a:solidFill>
              <a:srgbClr val="E6DED2"/>
            </a:solidFill>
          </p:spPr>
        </p:sp>
      </p:grpSp>
      <p:grpSp>
        <p:nvGrpSpPr>
          <p:cNvPr id="51" name="Group 51"/>
          <p:cNvGrpSpPr/>
          <p:nvPr/>
        </p:nvGrpSpPr>
        <p:grpSpPr>
          <a:xfrm>
            <a:off x="795635" y="6826599"/>
            <a:ext cx="576858" cy="830758"/>
            <a:chOff x="0" y="0"/>
            <a:chExt cx="769144" cy="1107678"/>
          </a:xfrm>
        </p:grpSpPr>
        <p:sp>
          <p:nvSpPr>
            <p:cNvPr id="52" name="Freeform 52"/>
            <p:cNvSpPr/>
            <p:nvPr/>
          </p:nvSpPr>
          <p:spPr>
            <a:xfrm>
              <a:off x="0" y="0"/>
              <a:ext cx="769112" cy="1107694"/>
            </a:xfrm>
            <a:custGeom>
              <a:avLst/>
              <a:gdLst/>
              <a:ahLst/>
              <a:cxnLst/>
              <a:rect l="l" t="t" r="r" b="b"/>
              <a:pathLst>
                <a:path w="769112" h="1107694">
                  <a:moveTo>
                    <a:pt x="0" y="50292"/>
                  </a:moveTo>
                  <a:cubicBezTo>
                    <a:pt x="0" y="22479"/>
                    <a:pt x="22479" y="0"/>
                    <a:pt x="50292" y="0"/>
                  </a:cubicBezTo>
                  <a:lnTo>
                    <a:pt x="718820" y="0"/>
                  </a:lnTo>
                  <a:cubicBezTo>
                    <a:pt x="746633" y="0"/>
                    <a:pt x="769112" y="22479"/>
                    <a:pt x="769112" y="50292"/>
                  </a:cubicBezTo>
                  <a:lnTo>
                    <a:pt x="769112" y="1057402"/>
                  </a:lnTo>
                  <a:cubicBezTo>
                    <a:pt x="769112" y="1085215"/>
                    <a:pt x="746633" y="1107694"/>
                    <a:pt x="718820" y="1107694"/>
                  </a:cubicBezTo>
                  <a:lnTo>
                    <a:pt x="50292" y="1107694"/>
                  </a:lnTo>
                  <a:cubicBezTo>
                    <a:pt x="22479" y="1107694"/>
                    <a:pt x="0" y="1085215"/>
                    <a:pt x="0" y="1057402"/>
                  </a:cubicBezTo>
                  <a:close/>
                </a:path>
              </a:pathLst>
            </a:custGeom>
            <a:solidFill>
              <a:srgbClr val="E6DED2">
                <a:alpha val="24706"/>
              </a:srgbClr>
            </a:solidFill>
          </p:spPr>
        </p:sp>
      </p:grpSp>
      <p:sp>
        <p:nvSpPr>
          <p:cNvPr id="53" name="TextBox 53"/>
          <p:cNvSpPr txBox="1"/>
          <p:nvPr/>
        </p:nvSpPr>
        <p:spPr>
          <a:xfrm>
            <a:off x="971105" y="7144792"/>
            <a:ext cx="216248" cy="232321"/>
          </a:xfrm>
          <a:prstGeom prst="rect">
            <a:avLst/>
          </a:prstGeom>
        </p:spPr>
        <p:txBody>
          <a:bodyPr lIns="0" tIns="0" rIns="0" bIns="0" rtlCol="0" anchor="t">
            <a:spAutoFit/>
          </a:bodyPr>
          <a:lstStyle/>
          <a:p>
            <a:pPr algn="l">
              <a:lnSpc>
                <a:spcPts val="1687"/>
              </a:lnSpc>
            </a:pPr>
            <a:r>
              <a:rPr lang="en-US" sz="1687">
                <a:solidFill>
                  <a:srgbClr val="000000"/>
                </a:solidFill>
                <a:latin typeface="Noto Serif"/>
                <a:ea typeface="Noto Serif"/>
                <a:cs typeface="Noto Serif"/>
                <a:sym typeface="Noto Serif"/>
              </a:rPr>
              <a:t>6</a:t>
            </a:r>
          </a:p>
        </p:txBody>
      </p:sp>
      <p:sp>
        <p:nvSpPr>
          <p:cNvPr id="54" name="TextBox 54"/>
          <p:cNvSpPr txBox="1"/>
          <p:nvPr/>
        </p:nvSpPr>
        <p:spPr>
          <a:xfrm>
            <a:off x="1516708" y="6961287"/>
            <a:ext cx="1802904" cy="234702"/>
          </a:xfrm>
          <a:prstGeom prst="rect">
            <a:avLst/>
          </a:prstGeom>
        </p:spPr>
        <p:txBody>
          <a:bodyPr lIns="0" tIns="0" rIns="0" bIns="0" rtlCol="0" anchor="t">
            <a:spAutoFit/>
          </a:bodyPr>
          <a:lstStyle/>
          <a:p>
            <a:pPr algn="l">
              <a:lnSpc>
                <a:spcPts val="1750"/>
              </a:lnSpc>
            </a:pPr>
            <a:r>
              <a:rPr lang="en-US" sz="1375">
                <a:solidFill>
                  <a:srgbClr val="4C4C4C"/>
                </a:solidFill>
                <a:latin typeface="Noto Serif"/>
                <a:ea typeface="Noto Serif"/>
                <a:cs typeface="Noto Serif"/>
                <a:sym typeface="Noto Serif"/>
              </a:rPr>
              <a:t>Cross-Platform Apps</a:t>
            </a:r>
          </a:p>
        </p:txBody>
      </p:sp>
      <p:sp>
        <p:nvSpPr>
          <p:cNvPr id="55" name="TextBox 55"/>
          <p:cNvSpPr txBox="1"/>
          <p:nvPr/>
        </p:nvSpPr>
        <p:spPr>
          <a:xfrm>
            <a:off x="1516707" y="7244358"/>
            <a:ext cx="15831442" cy="268783"/>
          </a:xfrm>
          <a:prstGeom prst="rect">
            <a:avLst/>
          </a:prstGeom>
        </p:spPr>
        <p:txBody>
          <a:bodyPr lIns="0" tIns="0" rIns="0" bIns="0" rtlCol="0" anchor="t">
            <a:spAutoFit/>
          </a:bodyPr>
          <a:lstStyle/>
          <a:p>
            <a:pPr algn="l">
              <a:lnSpc>
                <a:spcPts val="1812"/>
              </a:lnSpc>
            </a:pPr>
            <a:r>
              <a:rPr lang="en-US" sz="1125">
                <a:solidFill>
                  <a:srgbClr val="4C4C4C"/>
                </a:solidFill>
                <a:latin typeface="Noto Serif"/>
                <a:ea typeface="Noto Serif"/>
                <a:cs typeface="Noto Serif"/>
                <a:sym typeface="Noto Serif"/>
              </a:rPr>
              <a:t>Native mobile and web applications ensure seamless access, real-time notifications, and synchronized planning across all devices.</a:t>
            </a:r>
          </a:p>
        </p:txBody>
      </p:sp>
      <p:grpSp>
        <p:nvGrpSpPr>
          <p:cNvPr id="56" name="Group 56"/>
          <p:cNvGrpSpPr/>
          <p:nvPr/>
        </p:nvGrpSpPr>
        <p:grpSpPr>
          <a:xfrm>
            <a:off x="765156" y="7809190"/>
            <a:ext cx="16757690" cy="891719"/>
            <a:chOff x="0" y="0"/>
            <a:chExt cx="22343586" cy="1188958"/>
          </a:xfrm>
        </p:grpSpPr>
        <p:sp>
          <p:nvSpPr>
            <p:cNvPr id="57" name="Freeform 57"/>
            <p:cNvSpPr/>
            <p:nvPr/>
          </p:nvSpPr>
          <p:spPr>
            <a:xfrm>
              <a:off x="15240" y="15240"/>
              <a:ext cx="22313138" cy="1158494"/>
            </a:xfrm>
            <a:custGeom>
              <a:avLst/>
              <a:gdLst/>
              <a:ahLst/>
              <a:cxnLst/>
              <a:rect l="l" t="t" r="r" b="b"/>
              <a:pathLst>
                <a:path w="22313138" h="1158494">
                  <a:moveTo>
                    <a:pt x="0" y="80772"/>
                  </a:moveTo>
                  <a:cubicBezTo>
                    <a:pt x="0" y="36195"/>
                    <a:pt x="37084" y="0"/>
                    <a:pt x="82804" y="0"/>
                  </a:cubicBezTo>
                  <a:lnTo>
                    <a:pt x="22230334" y="0"/>
                  </a:lnTo>
                  <a:cubicBezTo>
                    <a:pt x="22276054" y="0"/>
                    <a:pt x="22313138" y="36195"/>
                    <a:pt x="22313138" y="80772"/>
                  </a:cubicBezTo>
                  <a:lnTo>
                    <a:pt x="22313138" y="1077722"/>
                  </a:lnTo>
                  <a:cubicBezTo>
                    <a:pt x="22313138" y="1122299"/>
                    <a:pt x="22276054" y="1158494"/>
                    <a:pt x="22230334" y="1158494"/>
                  </a:cubicBezTo>
                  <a:lnTo>
                    <a:pt x="82804" y="1158494"/>
                  </a:lnTo>
                  <a:cubicBezTo>
                    <a:pt x="37084" y="1158494"/>
                    <a:pt x="0" y="1122299"/>
                    <a:pt x="0" y="1077722"/>
                  </a:cubicBezTo>
                  <a:close/>
                </a:path>
              </a:pathLst>
            </a:custGeom>
            <a:solidFill>
              <a:srgbClr val="FDFBF7"/>
            </a:solidFill>
          </p:spPr>
        </p:sp>
        <p:sp>
          <p:nvSpPr>
            <p:cNvPr id="58" name="Freeform 58"/>
            <p:cNvSpPr/>
            <p:nvPr/>
          </p:nvSpPr>
          <p:spPr>
            <a:xfrm>
              <a:off x="0" y="0"/>
              <a:ext cx="22343619" cy="1188974"/>
            </a:xfrm>
            <a:custGeom>
              <a:avLst/>
              <a:gdLst/>
              <a:ahLst/>
              <a:cxnLst/>
              <a:rect l="l" t="t" r="r" b="b"/>
              <a:pathLst>
                <a:path w="22343619" h="1188974">
                  <a:moveTo>
                    <a:pt x="0" y="96012"/>
                  </a:moveTo>
                  <a:cubicBezTo>
                    <a:pt x="0" y="42672"/>
                    <a:pt x="44196" y="0"/>
                    <a:pt x="98044" y="0"/>
                  </a:cubicBezTo>
                  <a:lnTo>
                    <a:pt x="22245574" y="0"/>
                  </a:lnTo>
                  <a:lnTo>
                    <a:pt x="22245574" y="15240"/>
                  </a:lnTo>
                  <a:lnTo>
                    <a:pt x="22245574" y="0"/>
                  </a:lnTo>
                  <a:cubicBezTo>
                    <a:pt x="22299295" y="0"/>
                    <a:pt x="22343619" y="42672"/>
                    <a:pt x="22343619" y="96012"/>
                  </a:cubicBezTo>
                  <a:lnTo>
                    <a:pt x="22328378" y="96012"/>
                  </a:lnTo>
                  <a:lnTo>
                    <a:pt x="22343619" y="96012"/>
                  </a:lnTo>
                  <a:lnTo>
                    <a:pt x="22343619" y="1092962"/>
                  </a:lnTo>
                  <a:lnTo>
                    <a:pt x="22328378" y="1092962"/>
                  </a:lnTo>
                  <a:lnTo>
                    <a:pt x="22343619" y="1092962"/>
                  </a:lnTo>
                  <a:cubicBezTo>
                    <a:pt x="22343619" y="1146302"/>
                    <a:pt x="22299422" y="1188974"/>
                    <a:pt x="22245574" y="1188974"/>
                  </a:cubicBezTo>
                  <a:lnTo>
                    <a:pt x="22245574" y="1173734"/>
                  </a:lnTo>
                  <a:lnTo>
                    <a:pt x="22245574" y="1188974"/>
                  </a:lnTo>
                  <a:lnTo>
                    <a:pt x="98044" y="1188974"/>
                  </a:lnTo>
                  <a:lnTo>
                    <a:pt x="98044" y="1173734"/>
                  </a:lnTo>
                  <a:lnTo>
                    <a:pt x="98044" y="1188974"/>
                  </a:lnTo>
                  <a:cubicBezTo>
                    <a:pt x="44196" y="1188974"/>
                    <a:pt x="0" y="1146302"/>
                    <a:pt x="0" y="1092962"/>
                  </a:cubicBezTo>
                  <a:lnTo>
                    <a:pt x="0" y="96012"/>
                  </a:lnTo>
                  <a:lnTo>
                    <a:pt x="15240" y="96012"/>
                  </a:lnTo>
                  <a:lnTo>
                    <a:pt x="0" y="96012"/>
                  </a:lnTo>
                  <a:moveTo>
                    <a:pt x="30480" y="96012"/>
                  </a:moveTo>
                  <a:lnTo>
                    <a:pt x="30480" y="1092962"/>
                  </a:lnTo>
                  <a:lnTo>
                    <a:pt x="15240" y="1092962"/>
                  </a:lnTo>
                  <a:lnTo>
                    <a:pt x="30480" y="1092962"/>
                  </a:lnTo>
                  <a:cubicBezTo>
                    <a:pt x="30480" y="1128776"/>
                    <a:pt x="60325" y="1158494"/>
                    <a:pt x="98044" y="1158494"/>
                  </a:cubicBezTo>
                  <a:lnTo>
                    <a:pt x="22245574" y="1158494"/>
                  </a:lnTo>
                  <a:cubicBezTo>
                    <a:pt x="22283294" y="1158494"/>
                    <a:pt x="22313139" y="1128776"/>
                    <a:pt x="22313139" y="1092962"/>
                  </a:cubicBezTo>
                  <a:lnTo>
                    <a:pt x="22313139" y="96012"/>
                  </a:lnTo>
                  <a:cubicBezTo>
                    <a:pt x="22313139" y="60198"/>
                    <a:pt x="22283294" y="30480"/>
                    <a:pt x="22245574" y="30480"/>
                  </a:cubicBezTo>
                  <a:lnTo>
                    <a:pt x="98044" y="30480"/>
                  </a:lnTo>
                  <a:lnTo>
                    <a:pt x="98044" y="15240"/>
                  </a:lnTo>
                  <a:lnTo>
                    <a:pt x="98044" y="30480"/>
                  </a:lnTo>
                  <a:cubicBezTo>
                    <a:pt x="60325" y="30480"/>
                    <a:pt x="30480" y="60198"/>
                    <a:pt x="30480" y="96012"/>
                  </a:cubicBezTo>
                  <a:close/>
                </a:path>
              </a:pathLst>
            </a:custGeom>
            <a:solidFill>
              <a:srgbClr val="E6DED2"/>
            </a:solidFill>
          </p:spPr>
        </p:sp>
      </p:grpSp>
      <p:grpSp>
        <p:nvGrpSpPr>
          <p:cNvPr id="59" name="Group 59"/>
          <p:cNvGrpSpPr/>
          <p:nvPr/>
        </p:nvGrpSpPr>
        <p:grpSpPr>
          <a:xfrm>
            <a:off x="795635" y="7839670"/>
            <a:ext cx="576858" cy="830758"/>
            <a:chOff x="0" y="0"/>
            <a:chExt cx="769144" cy="1107678"/>
          </a:xfrm>
        </p:grpSpPr>
        <p:sp>
          <p:nvSpPr>
            <p:cNvPr id="60" name="Freeform 60"/>
            <p:cNvSpPr/>
            <p:nvPr/>
          </p:nvSpPr>
          <p:spPr>
            <a:xfrm>
              <a:off x="0" y="0"/>
              <a:ext cx="769112" cy="1107694"/>
            </a:xfrm>
            <a:custGeom>
              <a:avLst/>
              <a:gdLst/>
              <a:ahLst/>
              <a:cxnLst/>
              <a:rect l="l" t="t" r="r" b="b"/>
              <a:pathLst>
                <a:path w="769112" h="1107694">
                  <a:moveTo>
                    <a:pt x="0" y="50292"/>
                  </a:moveTo>
                  <a:cubicBezTo>
                    <a:pt x="0" y="22479"/>
                    <a:pt x="22479" y="0"/>
                    <a:pt x="50292" y="0"/>
                  </a:cubicBezTo>
                  <a:lnTo>
                    <a:pt x="718820" y="0"/>
                  </a:lnTo>
                  <a:cubicBezTo>
                    <a:pt x="746633" y="0"/>
                    <a:pt x="769112" y="22479"/>
                    <a:pt x="769112" y="50292"/>
                  </a:cubicBezTo>
                  <a:lnTo>
                    <a:pt x="769112" y="1057402"/>
                  </a:lnTo>
                  <a:cubicBezTo>
                    <a:pt x="769112" y="1085215"/>
                    <a:pt x="746633" y="1107694"/>
                    <a:pt x="718820" y="1107694"/>
                  </a:cubicBezTo>
                  <a:lnTo>
                    <a:pt x="50292" y="1107694"/>
                  </a:lnTo>
                  <a:cubicBezTo>
                    <a:pt x="22479" y="1107694"/>
                    <a:pt x="0" y="1085215"/>
                    <a:pt x="0" y="1057402"/>
                  </a:cubicBezTo>
                  <a:close/>
                </a:path>
              </a:pathLst>
            </a:custGeom>
            <a:solidFill>
              <a:srgbClr val="E6DED2">
                <a:alpha val="24706"/>
              </a:srgbClr>
            </a:solidFill>
          </p:spPr>
        </p:sp>
      </p:grpSp>
      <p:sp>
        <p:nvSpPr>
          <p:cNvPr id="61" name="TextBox 61"/>
          <p:cNvSpPr txBox="1"/>
          <p:nvPr/>
        </p:nvSpPr>
        <p:spPr>
          <a:xfrm>
            <a:off x="971105" y="8157866"/>
            <a:ext cx="216248" cy="232321"/>
          </a:xfrm>
          <a:prstGeom prst="rect">
            <a:avLst/>
          </a:prstGeom>
        </p:spPr>
        <p:txBody>
          <a:bodyPr lIns="0" tIns="0" rIns="0" bIns="0" rtlCol="0" anchor="t">
            <a:spAutoFit/>
          </a:bodyPr>
          <a:lstStyle/>
          <a:p>
            <a:pPr algn="l">
              <a:lnSpc>
                <a:spcPts val="1687"/>
              </a:lnSpc>
            </a:pPr>
            <a:r>
              <a:rPr lang="en-US" sz="1687">
                <a:solidFill>
                  <a:srgbClr val="000000"/>
                </a:solidFill>
                <a:latin typeface="Noto Serif"/>
                <a:ea typeface="Noto Serif"/>
                <a:cs typeface="Noto Serif"/>
                <a:sym typeface="Noto Serif"/>
              </a:rPr>
              <a:t>7</a:t>
            </a:r>
          </a:p>
        </p:txBody>
      </p:sp>
      <p:sp>
        <p:nvSpPr>
          <p:cNvPr id="62" name="TextBox 62"/>
          <p:cNvSpPr txBox="1"/>
          <p:nvPr/>
        </p:nvSpPr>
        <p:spPr>
          <a:xfrm>
            <a:off x="1516708" y="7974360"/>
            <a:ext cx="1802904" cy="234702"/>
          </a:xfrm>
          <a:prstGeom prst="rect">
            <a:avLst/>
          </a:prstGeom>
        </p:spPr>
        <p:txBody>
          <a:bodyPr lIns="0" tIns="0" rIns="0" bIns="0" rtlCol="0" anchor="t">
            <a:spAutoFit/>
          </a:bodyPr>
          <a:lstStyle/>
          <a:p>
            <a:pPr algn="l">
              <a:lnSpc>
                <a:spcPts val="1750"/>
              </a:lnSpc>
            </a:pPr>
            <a:r>
              <a:rPr lang="en-US" sz="1375">
                <a:solidFill>
                  <a:srgbClr val="4C4C4C"/>
                </a:solidFill>
                <a:latin typeface="Noto Serif"/>
                <a:ea typeface="Noto Serif"/>
                <a:cs typeface="Noto Serif"/>
                <a:sym typeface="Noto Serif"/>
              </a:rPr>
              <a:t>Vendor Marketplace</a:t>
            </a:r>
          </a:p>
        </p:txBody>
      </p:sp>
      <p:sp>
        <p:nvSpPr>
          <p:cNvPr id="63" name="TextBox 63"/>
          <p:cNvSpPr txBox="1"/>
          <p:nvPr/>
        </p:nvSpPr>
        <p:spPr>
          <a:xfrm>
            <a:off x="1516707" y="8257432"/>
            <a:ext cx="15831442" cy="268783"/>
          </a:xfrm>
          <a:prstGeom prst="rect">
            <a:avLst/>
          </a:prstGeom>
        </p:spPr>
        <p:txBody>
          <a:bodyPr lIns="0" tIns="0" rIns="0" bIns="0" rtlCol="0" anchor="t">
            <a:spAutoFit/>
          </a:bodyPr>
          <a:lstStyle/>
          <a:p>
            <a:pPr algn="l">
              <a:lnSpc>
                <a:spcPts val="1812"/>
              </a:lnSpc>
            </a:pPr>
            <a:r>
              <a:rPr lang="en-US" sz="1125">
                <a:solidFill>
                  <a:srgbClr val="4C4C4C"/>
                </a:solidFill>
                <a:latin typeface="Noto Serif"/>
                <a:ea typeface="Noto Serif"/>
                <a:cs typeface="Noto Serif"/>
                <a:sym typeface="Noto Serif"/>
              </a:rPr>
              <a:t>Collaborative ecosystem enables vendor onboarding, client portals, and review systems—building a comprehensive event management community.</a:t>
            </a:r>
          </a:p>
        </p:txBody>
      </p:sp>
      <p:grpSp>
        <p:nvGrpSpPr>
          <p:cNvPr id="64" name="Group 64"/>
          <p:cNvGrpSpPr/>
          <p:nvPr/>
        </p:nvGrpSpPr>
        <p:grpSpPr>
          <a:xfrm>
            <a:off x="765156" y="8822265"/>
            <a:ext cx="16757690" cy="891718"/>
            <a:chOff x="0" y="0"/>
            <a:chExt cx="22343586" cy="1188958"/>
          </a:xfrm>
        </p:grpSpPr>
        <p:sp>
          <p:nvSpPr>
            <p:cNvPr id="65" name="Freeform 65"/>
            <p:cNvSpPr/>
            <p:nvPr/>
          </p:nvSpPr>
          <p:spPr>
            <a:xfrm>
              <a:off x="15240" y="15240"/>
              <a:ext cx="22313138" cy="1158494"/>
            </a:xfrm>
            <a:custGeom>
              <a:avLst/>
              <a:gdLst/>
              <a:ahLst/>
              <a:cxnLst/>
              <a:rect l="l" t="t" r="r" b="b"/>
              <a:pathLst>
                <a:path w="22313138" h="1158494">
                  <a:moveTo>
                    <a:pt x="0" y="80772"/>
                  </a:moveTo>
                  <a:cubicBezTo>
                    <a:pt x="0" y="36195"/>
                    <a:pt x="37084" y="0"/>
                    <a:pt x="82804" y="0"/>
                  </a:cubicBezTo>
                  <a:lnTo>
                    <a:pt x="22230334" y="0"/>
                  </a:lnTo>
                  <a:cubicBezTo>
                    <a:pt x="22276054" y="0"/>
                    <a:pt x="22313138" y="36195"/>
                    <a:pt x="22313138" y="80772"/>
                  </a:cubicBezTo>
                  <a:lnTo>
                    <a:pt x="22313138" y="1077722"/>
                  </a:lnTo>
                  <a:cubicBezTo>
                    <a:pt x="22313138" y="1122299"/>
                    <a:pt x="22276054" y="1158494"/>
                    <a:pt x="22230334" y="1158494"/>
                  </a:cubicBezTo>
                  <a:lnTo>
                    <a:pt x="82804" y="1158494"/>
                  </a:lnTo>
                  <a:cubicBezTo>
                    <a:pt x="37084" y="1158494"/>
                    <a:pt x="0" y="1122299"/>
                    <a:pt x="0" y="1077722"/>
                  </a:cubicBezTo>
                  <a:close/>
                </a:path>
              </a:pathLst>
            </a:custGeom>
            <a:solidFill>
              <a:srgbClr val="FDFBF7"/>
            </a:solidFill>
          </p:spPr>
        </p:sp>
        <p:sp>
          <p:nvSpPr>
            <p:cNvPr id="66" name="Freeform 66"/>
            <p:cNvSpPr/>
            <p:nvPr/>
          </p:nvSpPr>
          <p:spPr>
            <a:xfrm>
              <a:off x="0" y="0"/>
              <a:ext cx="22343619" cy="1188974"/>
            </a:xfrm>
            <a:custGeom>
              <a:avLst/>
              <a:gdLst/>
              <a:ahLst/>
              <a:cxnLst/>
              <a:rect l="l" t="t" r="r" b="b"/>
              <a:pathLst>
                <a:path w="22343619" h="1188974">
                  <a:moveTo>
                    <a:pt x="0" y="96012"/>
                  </a:moveTo>
                  <a:cubicBezTo>
                    <a:pt x="0" y="42672"/>
                    <a:pt x="44196" y="0"/>
                    <a:pt x="98044" y="0"/>
                  </a:cubicBezTo>
                  <a:lnTo>
                    <a:pt x="22245574" y="0"/>
                  </a:lnTo>
                  <a:lnTo>
                    <a:pt x="22245574" y="15240"/>
                  </a:lnTo>
                  <a:lnTo>
                    <a:pt x="22245574" y="0"/>
                  </a:lnTo>
                  <a:cubicBezTo>
                    <a:pt x="22299295" y="0"/>
                    <a:pt x="22343619" y="42672"/>
                    <a:pt x="22343619" y="96012"/>
                  </a:cubicBezTo>
                  <a:lnTo>
                    <a:pt x="22328378" y="96012"/>
                  </a:lnTo>
                  <a:lnTo>
                    <a:pt x="22343619" y="96012"/>
                  </a:lnTo>
                  <a:lnTo>
                    <a:pt x="22343619" y="1092962"/>
                  </a:lnTo>
                  <a:lnTo>
                    <a:pt x="22328378" y="1092962"/>
                  </a:lnTo>
                  <a:lnTo>
                    <a:pt x="22343619" y="1092962"/>
                  </a:lnTo>
                  <a:cubicBezTo>
                    <a:pt x="22343619" y="1146302"/>
                    <a:pt x="22299422" y="1188974"/>
                    <a:pt x="22245574" y="1188974"/>
                  </a:cubicBezTo>
                  <a:lnTo>
                    <a:pt x="22245574" y="1173734"/>
                  </a:lnTo>
                  <a:lnTo>
                    <a:pt x="22245574" y="1188974"/>
                  </a:lnTo>
                  <a:lnTo>
                    <a:pt x="98044" y="1188974"/>
                  </a:lnTo>
                  <a:lnTo>
                    <a:pt x="98044" y="1173734"/>
                  </a:lnTo>
                  <a:lnTo>
                    <a:pt x="98044" y="1188974"/>
                  </a:lnTo>
                  <a:cubicBezTo>
                    <a:pt x="44196" y="1188974"/>
                    <a:pt x="0" y="1146302"/>
                    <a:pt x="0" y="1092962"/>
                  </a:cubicBezTo>
                  <a:lnTo>
                    <a:pt x="0" y="96012"/>
                  </a:lnTo>
                  <a:lnTo>
                    <a:pt x="15240" y="96012"/>
                  </a:lnTo>
                  <a:lnTo>
                    <a:pt x="0" y="96012"/>
                  </a:lnTo>
                  <a:moveTo>
                    <a:pt x="30480" y="96012"/>
                  </a:moveTo>
                  <a:lnTo>
                    <a:pt x="30480" y="1092962"/>
                  </a:lnTo>
                  <a:lnTo>
                    <a:pt x="15240" y="1092962"/>
                  </a:lnTo>
                  <a:lnTo>
                    <a:pt x="30480" y="1092962"/>
                  </a:lnTo>
                  <a:cubicBezTo>
                    <a:pt x="30480" y="1128776"/>
                    <a:pt x="60325" y="1158494"/>
                    <a:pt x="98044" y="1158494"/>
                  </a:cubicBezTo>
                  <a:lnTo>
                    <a:pt x="22245574" y="1158494"/>
                  </a:lnTo>
                  <a:cubicBezTo>
                    <a:pt x="22283294" y="1158494"/>
                    <a:pt x="22313139" y="1128776"/>
                    <a:pt x="22313139" y="1092962"/>
                  </a:cubicBezTo>
                  <a:lnTo>
                    <a:pt x="22313139" y="96012"/>
                  </a:lnTo>
                  <a:cubicBezTo>
                    <a:pt x="22313139" y="60198"/>
                    <a:pt x="22283294" y="30480"/>
                    <a:pt x="22245574" y="30480"/>
                  </a:cubicBezTo>
                  <a:lnTo>
                    <a:pt x="98044" y="30480"/>
                  </a:lnTo>
                  <a:lnTo>
                    <a:pt x="98044" y="15240"/>
                  </a:lnTo>
                  <a:lnTo>
                    <a:pt x="98044" y="30480"/>
                  </a:lnTo>
                  <a:cubicBezTo>
                    <a:pt x="60325" y="30480"/>
                    <a:pt x="30480" y="60198"/>
                    <a:pt x="30480" y="96012"/>
                  </a:cubicBezTo>
                  <a:close/>
                </a:path>
              </a:pathLst>
            </a:custGeom>
            <a:solidFill>
              <a:srgbClr val="E6DED2"/>
            </a:solidFill>
          </p:spPr>
        </p:sp>
      </p:grpSp>
      <p:grpSp>
        <p:nvGrpSpPr>
          <p:cNvPr id="67" name="Group 67"/>
          <p:cNvGrpSpPr/>
          <p:nvPr/>
        </p:nvGrpSpPr>
        <p:grpSpPr>
          <a:xfrm>
            <a:off x="795635" y="8852745"/>
            <a:ext cx="576858" cy="830758"/>
            <a:chOff x="0" y="0"/>
            <a:chExt cx="769144" cy="1107678"/>
          </a:xfrm>
        </p:grpSpPr>
        <p:sp>
          <p:nvSpPr>
            <p:cNvPr id="68" name="Freeform 68"/>
            <p:cNvSpPr/>
            <p:nvPr/>
          </p:nvSpPr>
          <p:spPr>
            <a:xfrm>
              <a:off x="0" y="0"/>
              <a:ext cx="769112" cy="1107694"/>
            </a:xfrm>
            <a:custGeom>
              <a:avLst/>
              <a:gdLst/>
              <a:ahLst/>
              <a:cxnLst/>
              <a:rect l="l" t="t" r="r" b="b"/>
              <a:pathLst>
                <a:path w="769112" h="1107694">
                  <a:moveTo>
                    <a:pt x="0" y="50292"/>
                  </a:moveTo>
                  <a:cubicBezTo>
                    <a:pt x="0" y="22479"/>
                    <a:pt x="22479" y="0"/>
                    <a:pt x="50292" y="0"/>
                  </a:cubicBezTo>
                  <a:lnTo>
                    <a:pt x="718820" y="0"/>
                  </a:lnTo>
                  <a:cubicBezTo>
                    <a:pt x="746633" y="0"/>
                    <a:pt x="769112" y="22479"/>
                    <a:pt x="769112" y="50292"/>
                  </a:cubicBezTo>
                  <a:lnTo>
                    <a:pt x="769112" y="1057402"/>
                  </a:lnTo>
                  <a:cubicBezTo>
                    <a:pt x="769112" y="1085215"/>
                    <a:pt x="746633" y="1107694"/>
                    <a:pt x="718820" y="1107694"/>
                  </a:cubicBezTo>
                  <a:lnTo>
                    <a:pt x="50292" y="1107694"/>
                  </a:lnTo>
                  <a:cubicBezTo>
                    <a:pt x="22479" y="1107694"/>
                    <a:pt x="0" y="1085215"/>
                    <a:pt x="0" y="1057402"/>
                  </a:cubicBezTo>
                  <a:close/>
                </a:path>
              </a:pathLst>
            </a:custGeom>
            <a:solidFill>
              <a:srgbClr val="E6DED2">
                <a:alpha val="24706"/>
              </a:srgbClr>
            </a:solidFill>
          </p:spPr>
        </p:sp>
      </p:grpSp>
      <p:sp>
        <p:nvSpPr>
          <p:cNvPr id="69" name="TextBox 69"/>
          <p:cNvSpPr txBox="1"/>
          <p:nvPr/>
        </p:nvSpPr>
        <p:spPr>
          <a:xfrm>
            <a:off x="971105" y="9170938"/>
            <a:ext cx="216248" cy="232321"/>
          </a:xfrm>
          <a:prstGeom prst="rect">
            <a:avLst/>
          </a:prstGeom>
        </p:spPr>
        <p:txBody>
          <a:bodyPr lIns="0" tIns="0" rIns="0" bIns="0" rtlCol="0" anchor="t">
            <a:spAutoFit/>
          </a:bodyPr>
          <a:lstStyle/>
          <a:p>
            <a:pPr algn="l">
              <a:lnSpc>
                <a:spcPts val="1687"/>
              </a:lnSpc>
            </a:pPr>
            <a:r>
              <a:rPr lang="en-US" sz="1687">
                <a:solidFill>
                  <a:srgbClr val="000000"/>
                </a:solidFill>
                <a:latin typeface="Noto Serif"/>
                <a:ea typeface="Noto Serif"/>
                <a:cs typeface="Noto Serif"/>
                <a:sym typeface="Noto Serif"/>
              </a:rPr>
              <a:t>8</a:t>
            </a:r>
          </a:p>
        </p:txBody>
      </p:sp>
      <p:sp>
        <p:nvSpPr>
          <p:cNvPr id="70" name="TextBox 70"/>
          <p:cNvSpPr txBox="1"/>
          <p:nvPr/>
        </p:nvSpPr>
        <p:spPr>
          <a:xfrm>
            <a:off x="1516708" y="8987433"/>
            <a:ext cx="1802904" cy="234702"/>
          </a:xfrm>
          <a:prstGeom prst="rect">
            <a:avLst/>
          </a:prstGeom>
        </p:spPr>
        <p:txBody>
          <a:bodyPr lIns="0" tIns="0" rIns="0" bIns="0" rtlCol="0" anchor="t">
            <a:spAutoFit/>
          </a:bodyPr>
          <a:lstStyle/>
          <a:p>
            <a:pPr algn="l">
              <a:lnSpc>
                <a:spcPts val="1750"/>
              </a:lnSpc>
            </a:pPr>
            <a:r>
              <a:rPr lang="en-US" sz="1375">
                <a:solidFill>
                  <a:srgbClr val="4C4C4C"/>
                </a:solidFill>
                <a:latin typeface="Noto Serif"/>
                <a:ea typeface="Noto Serif"/>
                <a:cs typeface="Noto Serif"/>
                <a:sym typeface="Noto Serif"/>
              </a:rPr>
              <a:t>AR/VR Visualization</a:t>
            </a:r>
          </a:p>
        </p:txBody>
      </p:sp>
      <p:sp>
        <p:nvSpPr>
          <p:cNvPr id="71" name="TextBox 71"/>
          <p:cNvSpPr txBox="1"/>
          <p:nvPr/>
        </p:nvSpPr>
        <p:spPr>
          <a:xfrm>
            <a:off x="1516707" y="9270504"/>
            <a:ext cx="15831442" cy="268783"/>
          </a:xfrm>
          <a:prstGeom prst="rect">
            <a:avLst/>
          </a:prstGeom>
        </p:spPr>
        <p:txBody>
          <a:bodyPr lIns="0" tIns="0" rIns="0" bIns="0" rtlCol="0" anchor="t">
            <a:spAutoFit/>
          </a:bodyPr>
          <a:lstStyle/>
          <a:p>
            <a:pPr algn="l">
              <a:lnSpc>
                <a:spcPts val="1812"/>
              </a:lnSpc>
            </a:pPr>
            <a:r>
              <a:rPr lang="en-US" sz="1125">
                <a:solidFill>
                  <a:srgbClr val="4C4C4C"/>
                </a:solidFill>
                <a:latin typeface="Noto Serif"/>
                <a:ea typeface="Noto Serif"/>
                <a:cs typeface="Noto Serif"/>
                <a:sym typeface="Noto Serif"/>
              </a:rPr>
              <a:t>Immersive previews let organizers explore venue layouts and event setups in three dimensions before committing to bookings.</a:t>
            </a:r>
          </a:p>
        </p:txBody>
      </p:sp>
    </p:spTree>
    <p:extLst>
      <p:ext uri="{BB962C8B-B14F-4D97-AF65-F5344CB8AC3E}">
        <p14:creationId xmlns:p14="http://schemas.microsoft.com/office/powerpoint/2010/main" val="132294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8" y="718245"/>
            <a:ext cx="14176622" cy="1838771"/>
          </a:xfrm>
          <a:prstGeom prst="rect">
            <a:avLst/>
          </a:prstGeom>
        </p:spPr>
        <p:txBody>
          <a:bodyPr lIns="0" tIns="0" rIns="0" bIns="0" rtlCol="0" anchor="t">
            <a:spAutoFit/>
          </a:bodyPr>
          <a:lstStyle/>
          <a:p>
            <a:pPr algn="l">
              <a:lnSpc>
                <a:spcPts val="13937"/>
              </a:lnSpc>
            </a:pPr>
            <a:r>
              <a:rPr lang="en-US" sz="11124" b="1">
                <a:solidFill>
                  <a:srgbClr val="000000"/>
                </a:solidFill>
                <a:latin typeface="Inter Bold"/>
                <a:ea typeface="Inter Bold"/>
                <a:cs typeface="Inter Bold"/>
                <a:sym typeface="Inter Bold"/>
              </a:rPr>
              <a:t>Thank You</a:t>
            </a:r>
          </a:p>
        </p:txBody>
      </p:sp>
      <p:sp>
        <p:nvSpPr>
          <p:cNvPr id="7" name="TextBox 7"/>
          <p:cNvSpPr txBox="1"/>
          <p:nvPr/>
        </p:nvSpPr>
        <p:spPr>
          <a:xfrm>
            <a:off x="992238" y="2953643"/>
            <a:ext cx="5670649" cy="737295"/>
          </a:xfrm>
          <a:prstGeom prst="rect">
            <a:avLst/>
          </a:prstGeom>
        </p:spPr>
        <p:txBody>
          <a:bodyPr lIns="0" tIns="0" rIns="0" bIns="0" rtlCol="0" anchor="t">
            <a:spAutoFit/>
          </a:bodyPr>
          <a:lstStyle/>
          <a:p>
            <a:pPr algn="l">
              <a:lnSpc>
                <a:spcPts val="5562"/>
              </a:lnSpc>
            </a:pPr>
            <a:r>
              <a:rPr lang="en-US" sz="4437" b="1">
                <a:solidFill>
                  <a:srgbClr val="000000"/>
                </a:solidFill>
                <a:latin typeface="Inter Bold"/>
                <a:ea typeface="Inter Bold"/>
                <a:cs typeface="Inter Bold"/>
                <a:sym typeface="Inter Bold"/>
              </a:rPr>
              <a:t>Team EventMate</a:t>
            </a:r>
          </a:p>
        </p:txBody>
      </p:sp>
      <p:sp>
        <p:nvSpPr>
          <p:cNvPr id="8" name="TextBox 8"/>
          <p:cNvSpPr txBox="1"/>
          <p:nvPr/>
        </p:nvSpPr>
        <p:spPr>
          <a:xfrm>
            <a:off x="992238" y="4030415"/>
            <a:ext cx="16303526" cy="53935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Transforming event planning through intelligent venue intelligence and data-driven decision-making.</a:t>
            </a:r>
          </a:p>
        </p:txBody>
      </p:sp>
      <p:grpSp>
        <p:nvGrpSpPr>
          <p:cNvPr id="9" name="Group 9"/>
          <p:cNvGrpSpPr/>
          <p:nvPr/>
        </p:nvGrpSpPr>
        <p:grpSpPr>
          <a:xfrm>
            <a:off x="992238" y="5030432"/>
            <a:ext cx="16303526" cy="44946"/>
            <a:chOff x="0" y="0"/>
            <a:chExt cx="21738035" cy="59928"/>
          </a:xfrm>
        </p:grpSpPr>
        <p:sp>
          <p:nvSpPr>
            <p:cNvPr id="10" name="Freeform 10"/>
            <p:cNvSpPr/>
            <p:nvPr/>
          </p:nvSpPr>
          <p:spPr>
            <a:xfrm>
              <a:off x="0" y="0"/>
              <a:ext cx="21738082" cy="59944"/>
            </a:xfrm>
            <a:custGeom>
              <a:avLst/>
              <a:gdLst/>
              <a:ahLst/>
              <a:cxnLst/>
              <a:rect l="l" t="t" r="r" b="b"/>
              <a:pathLst>
                <a:path w="21738082" h="59944">
                  <a:moveTo>
                    <a:pt x="0" y="0"/>
                  </a:moveTo>
                  <a:lnTo>
                    <a:pt x="21738082" y="0"/>
                  </a:lnTo>
                  <a:lnTo>
                    <a:pt x="21738082" y="59944"/>
                  </a:lnTo>
                  <a:lnTo>
                    <a:pt x="0" y="59944"/>
                  </a:lnTo>
                  <a:close/>
                </a:path>
              </a:pathLst>
            </a:custGeom>
            <a:solidFill>
              <a:srgbClr val="272525">
                <a:alpha val="24706"/>
              </a:srgbClr>
            </a:solidFill>
          </p:spPr>
        </p:sp>
      </p:grpSp>
      <p:sp>
        <p:nvSpPr>
          <p:cNvPr id="11" name="TextBox 11"/>
          <p:cNvSpPr txBox="1"/>
          <p:nvPr/>
        </p:nvSpPr>
        <p:spPr>
          <a:xfrm>
            <a:off x="992238" y="5471964"/>
            <a:ext cx="4252912" cy="560189"/>
          </a:xfrm>
          <a:prstGeom prst="rect">
            <a:avLst/>
          </a:prstGeom>
        </p:spPr>
        <p:txBody>
          <a:bodyPr lIns="0" tIns="0" rIns="0" bIns="0" rtlCol="0" anchor="t">
            <a:spAutoFit/>
          </a:bodyPr>
          <a:lstStyle/>
          <a:p>
            <a:pPr algn="l">
              <a:lnSpc>
                <a:spcPts val="4125"/>
              </a:lnSpc>
            </a:pPr>
            <a:r>
              <a:rPr lang="en-US" sz="3312" b="1">
                <a:solidFill>
                  <a:srgbClr val="000000"/>
                </a:solidFill>
                <a:latin typeface="Inter Bold"/>
                <a:ea typeface="Inter Bold"/>
                <a:cs typeface="Inter Bold"/>
                <a:sym typeface="Inter Bold"/>
              </a:rPr>
              <a:t>Our Contributors</a:t>
            </a:r>
          </a:p>
        </p:txBody>
      </p:sp>
      <p:grpSp>
        <p:nvGrpSpPr>
          <p:cNvPr id="12" name="Group 12"/>
          <p:cNvGrpSpPr/>
          <p:nvPr/>
        </p:nvGrpSpPr>
        <p:grpSpPr>
          <a:xfrm>
            <a:off x="987475" y="6452592"/>
            <a:ext cx="5254973" cy="1049239"/>
            <a:chOff x="0" y="0"/>
            <a:chExt cx="7006630" cy="1398985"/>
          </a:xfrm>
        </p:grpSpPr>
        <p:sp>
          <p:nvSpPr>
            <p:cNvPr id="13" name="Freeform 13"/>
            <p:cNvSpPr/>
            <p:nvPr/>
          </p:nvSpPr>
          <p:spPr>
            <a:xfrm>
              <a:off x="6350" y="6350"/>
              <a:ext cx="6993890" cy="1386332"/>
            </a:xfrm>
            <a:custGeom>
              <a:avLst/>
              <a:gdLst/>
              <a:ahLst/>
              <a:cxnLst/>
              <a:rect l="l" t="t" r="r" b="b"/>
              <a:pathLst>
                <a:path w="6993890" h="1386332">
                  <a:moveTo>
                    <a:pt x="0" y="693166"/>
                  </a:moveTo>
                  <a:cubicBezTo>
                    <a:pt x="0" y="310388"/>
                    <a:pt x="312547" y="0"/>
                    <a:pt x="698246" y="0"/>
                  </a:cubicBezTo>
                  <a:lnTo>
                    <a:pt x="6295644" y="0"/>
                  </a:lnTo>
                  <a:cubicBezTo>
                    <a:pt x="6681216" y="0"/>
                    <a:pt x="6993890" y="310388"/>
                    <a:pt x="6993890" y="693166"/>
                  </a:cubicBezTo>
                  <a:cubicBezTo>
                    <a:pt x="6993890" y="1075944"/>
                    <a:pt x="6681343" y="1386332"/>
                    <a:pt x="6295644" y="1386332"/>
                  </a:cubicBezTo>
                  <a:lnTo>
                    <a:pt x="698246" y="1386332"/>
                  </a:lnTo>
                  <a:cubicBezTo>
                    <a:pt x="312547" y="1386332"/>
                    <a:pt x="0" y="1075944"/>
                    <a:pt x="0" y="693166"/>
                  </a:cubicBezTo>
                  <a:close/>
                </a:path>
              </a:pathLst>
            </a:custGeom>
            <a:solidFill>
              <a:srgbClr val="DADBF1"/>
            </a:solidFill>
          </p:spPr>
        </p:sp>
        <p:sp>
          <p:nvSpPr>
            <p:cNvPr id="14" name="Freeform 14"/>
            <p:cNvSpPr/>
            <p:nvPr/>
          </p:nvSpPr>
          <p:spPr>
            <a:xfrm>
              <a:off x="0" y="0"/>
              <a:ext cx="7006590" cy="1399032"/>
            </a:xfrm>
            <a:custGeom>
              <a:avLst/>
              <a:gdLst/>
              <a:ahLst/>
              <a:cxnLst/>
              <a:rect l="l" t="t" r="r" b="b"/>
              <a:pathLst>
                <a:path w="7006590" h="1399032">
                  <a:moveTo>
                    <a:pt x="0" y="699516"/>
                  </a:moveTo>
                  <a:cubicBezTo>
                    <a:pt x="0" y="313182"/>
                    <a:pt x="315468" y="0"/>
                    <a:pt x="704596" y="0"/>
                  </a:cubicBezTo>
                  <a:lnTo>
                    <a:pt x="6301994" y="0"/>
                  </a:lnTo>
                  <a:lnTo>
                    <a:pt x="6301994" y="6350"/>
                  </a:lnTo>
                  <a:lnTo>
                    <a:pt x="6301994" y="0"/>
                  </a:lnTo>
                  <a:cubicBezTo>
                    <a:pt x="6691122" y="0"/>
                    <a:pt x="7006590" y="313182"/>
                    <a:pt x="7006590" y="699516"/>
                  </a:cubicBezTo>
                  <a:lnTo>
                    <a:pt x="7000240" y="699516"/>
                  </a:lnTo>
                  <a:lnTo>
                    <a:pt x="7006590" y="699516"/>
                  </a:lnTo>
                  <a:lnTo>
                    <a:pt x="7000240" y="699516"/>
                  </a:lnTo>
                  <a:lnTo>
                    <a:pt x="7006590" y="699516"/>
                  </a:lnTo>
                  <a:cubicBezTo>
                    <a:pt x="7006590" y="1085850"/>
                    <a:pt x="6691122" y="1399032"/>
                    <a:pt x="6301994" y="1399032"/>
                  </a:cubicBezTo>
                  <a:lnTo>
                    <a:pt x="6301994" y="1392682"/>
                  </a:lnTo>
                  <a:lnTo>
                    <a:pt x="6301994" y="1399032"/>
                  </a:lnTo>
                  <a:lnTo>
                    <a:pt x="704596" y="1399032"/>
                  </a:lnTo>
                  <a:lnTo>
                    <a:pt x="704596" y="1392682"/>
                  </a:lnTo>
                  <a:lnTo>
                    <a:pt x="704596" y="1399032"/>
                  </a:lnTo>
                  <a:cubicBezTo>
                    <a:pt x="315468" y="1399032"/>
                    <a:pt x="0" y="1085850"/>
                    <a:pt x="0" y="699516"/>
                  </a:cubicBezTo>
                  <a:lnTo>
                    <a:pt x="6350" y="699516"/>
                  </a:lnTo>
                  <a:lnTo>
                    <a:pt x="0" y="699516"/>
                  </a:lnTo>
                  <a:moveTo>
                    <a:pt x="12700" y="699516"/>
                  </a:moveTo>
                  <a:lnTo>
                    <a:pt x="6350" y="699516"/>
                  </a:lnTo>
                  <a:lnTo>
                    <a:pt x="12700" y="699516"/>
                  </a:lnTo>
                  <a:cubicBezTo>
                    <a:pt x="12700" y="1078738"/>
                    <a:pt x="322453" y="1386332"/>
                    <a:pt x="704596" y="1386332"/>
                  </a:cubicBezTo>
                  <a:lnTo>
                    <a:pt x="6301994" y="1386332"/>
                  </a:lnTo>
                  <a:cubicBezTo>
                    <a:pt x="6684137" y="1386332"/>
                    <a:pt x="6993890" y="1078738"/>
                    <a:pt x="6993890" y="699516"/>
                  </a:cubicBezTo>
                  <a:cubicBezTo>
                    <a:pt x="6993890" y="320294"/>
                    <a:pt x="6684264" y="12700"/>
                    <a:pt x="6301994" y="12700"/>
                  </a:cubicBezTo>
                  <a:lnTo>
                    <a:pt x="704596" y="12700"/>
                  </a:lnTo>
                  <a:lnTo>
                    <a:pt x="704596" y="6350"/>
                  </a:lnTo>
                  <a:lnTo>
                    <a:pt x="704596" y="12700"/>
                  </a:lnTo>
                  <a:cubicBezTo>
                    <a:pt x="322453" y="12700"/>
                    <a:pt x="12700" y="320294"/>
                    <a:pt x="12700" y="699516"/>
                  </a:cubicBezTo>
                  <a:close/>
                </a:path>
              </a:pathLst>
            </a:custGeom>
            <a:solidFill>
              <a:srgbClr val="C0C1D7"/>
            </a:solidFill>
          </p:spPr>
        </p:sp>
      </p:grpSp>
      <p:sp>
        <p:nvSpPr>
          <p:cNvPr id="15" name="TextBox 15"/>
          <p:cNvSpPr txBox="1"/>
          <p:nvPr/>
        </p:nvSpPr>
        <p:spPr>
          <a:xfrm>
            <a:off x="1285280" y="6664672"/>
            <a:ext cx="4659362" cy="539354"/>
          </a:xfrm>
          <a:prstGeom prst="rect">
            <a:avLst/>
          </a:prstGeom>
        </p:spPr>
        <p:txBody>
          <a:bodyPr lIns="0" tIns="0" rIns="0" bIns="0" rtlCol="0" anchor="t">
            <a:spAutoFit/>
          </a:bodyPr>
          <a:lstStyle/>
          <a:p>
            <a:pPr algn="l">
              <a:lnSpc>
                <a:spcPts val="3562"/>
              </a:lnSpc>
            </a:pPr>
            <a:r>
              <a:rPr lang="en-US" sz="2187" b="1">
                <a:solidFill>
                  <a:srgbClr val="272525"/>
                </a:solidFill>
                <a:latin typeface="Inter Bold"/>
                <a:ea typeface="Inter Bold"/>
                <a:cs typeface="Inter Bold"/>
                <a:sym typeface="Inter Bold"/>
              </a:rPr>
              <a:t>Naveen Kumar</a:t>
            </a:r>
          </a:p>
        </p:txBody>
      </p:sp>
      <p:grpSp>
        <p:nvGrpSpPr>
          <p:cNvPr id="16" name="Group 16"/>
          <p:cNvGrpSpPr/>
          <p:nvPr/>
        </p:nvGrpSpPr>
        <p:grpSpPr>
          <a:xfrm>
            <a:off x="6516440" y="6452592"/>
            <a:ext cx="5254973" cy="1049239"/>
            <a:chOff x="0" y="0"/>
            <a:chExt cx="7006630" cy="1398985"/>
          </a:xfrm>
        </p:grpSpPr>
        <p:sp>
          <p:nvSpPr>
            <p:cNvPr id="17" name="Freeform 17"/>
            <p:cNvSpPr/>
            <p:nvPr/>
          </p:nvSpPr>
          <p:spPr>
            <a:xfrm>
              <a:off x="6350" y="6350"/>
              <a:ext cx="6993890" cy="1386332"/>
            </a:xfrm>
            <a:custGeom>
              <a:avLst/>
              <a:gdLst/>
              <a:ahLst/>
              <a:cxnLst/>
              <a:rect l="l" t="t" r="r" b="b"/>
              <a:pathLst>
                <a:path w="6993890" h="1386332">
                  <a:moveTo>
                    <a:pt x="0" y="693166"/>
                  </a:moveTo>
                  <a:cubicBezTo>
                    <a:pt x="0" y="310388"/>
                    <a:pt x="312547" y="0"/>
                    <a:pt x="698246" y="0"/>
                  </a:cubicBezTo>
                  <a:lnTo>
                    <a:pt x="6295644" y="0"/>
                  </a:lnTo>
                  <a:cubicBezTo>
                    <a:pt x="6681216" y="0"/>
                    <a:pt x="6993890" y="310388"/>
                    <a:pt x="6993890" y="693166"/>
                  </a:cubicBezTo>
                  <a:cubicBezTo>
                    <a:pt x="6993890" y="1075944"/>
                    <a:pt x="6681343" y="1386332"/>
                    <a:pt x="6295644" y="1386332"/>
                  </a:cubicBezTo>
                  <a:lnTo>
                    <a:pt x="698246" y="1386332"/>
                  </a:lnTo>
                  <a:cubicBezTo>
                    <a:pt x="312547" y="1386332"/>
                    <a:pt x="0" y="1075944"/>
                    <a:pt x="0" y="693166"/>
                  </a:cubicBezTo>
                  <a:close/>
                </a:path>
              </a:pathLst>
            </a:custGeom>
            <a:solidFill>
              <a:srgbClr val="DADBF1"/>
            </a:solidFill>
          </p:spPr>
        </p:sp>
        <p:sp>
          <p:nvSpPr>
            <p:cNvPr id="18" name="Freeform 18"/>
            <p:cNvSpPr/>
            <p:nvPr/>
          </p:nvSpPr>
          <p:spPr>
            <a:xfrm>
              <a:off x="0" y="0"/>
              <a:ext cx="7006590" cy="1399032"/>
            </a:xfrm>
            <a:custGeom>
              <a:avLst/>
              <a:gdLst/>
              <a:ahLst/>
              <a:cxnLst/>
              <a:rect l="l" t="t" r="r" b="b"/>
              <a:pathLst>
                <a:path w="7006590" h="1399032">
                  <a:moveTo>
                    <a:pt x="0" y="699516"/>
                  </a:moveTo>
                  <a:cubicBezTo>
                    <a:pt x="0" y="313182"/>
                    <a:pt x="315468" y="0"/>
                    <a:pt x="704596" y="0"/>
                  </a:cubicBezTo>
                  <a:lnTo>
                    <a:pt x="6301994" y="0"/>
                  </a:lnTo>
                  <a:lnTo>
                    <a:pt x="6301994" y="6350"/>
                  </a:lnTo>
                  <a:lnTo>
                    <a:pt x="6301994" y="0"/>
                  </a:lnTo>
                  <a:cubicBezTo>
                    <a:pt x="6691122" y="0"/>
                    <a:pt x="7006590" y="313182"/>
                    <a:pt x="7006590" y="699516"/>
                  </a:cubicBezTo>
                  <a:lnTo>
                    <a:pt x="7000240" y="699516"/>
                  </a:lnTo>
                  <a:lnTo>
                    <a:pt x="7006590" y="699516"/>
                  </a:lnTo>
                  <a:lnTo>
                    <a:pt x="7000240" y="699516"/>
                  </a:lnTo>
                  <a:lnTo>
                    <a:pt x="7006590" y="699516"/>
                  </a:lnTo>
                  <a:cubicBezTo>
                    <a:pt x="7006590" y="1085850"/>
                    <a:pt x="6691122" y="1399032"/>
                    <a:pt x="6301994" y="1399032"/>
                  </a:cubicBezTo>
                  <a:lnTo>
                    <a:pt x="6301994" y="1392682"/>
                  </a:lnTo>
                  <a:lnTo>
                    <a:pt x="6301994" y="1399032"/>
                  </a:lnTo>
                  <a:lnTo>
                    <a:pt x="704596" y="1399032"/>
                  </a:lnTo>
                  <a:lnTo>
                    <a:pt x="704596" y="1392682"/>
                  </a:lnTo>
                  <a:lnTo>
                    <a:pt x="704596" y="1399032"/>
                  </a:lnTo>
                  <a:cubicBezTo>
                    <a:pt x="315468" y="1399032"/>
                    <a:pt x="0" y="1085850"/>
                    <a:pt x="0" y="699516"/>
                  </a:cubicBezTo>
                  <a:lnTo>
                    <a:pt x="6350" y="699516"/>
                  </a:lnTo>
                  <a:lnTo>
                    <a:pt x="0" y="699516"/>
                  </a:lnTo>
                  <a:moveTo>
                    <a:pt x="12700" y="699516"/>
                  </a:moveTo>
                  <a:lnTo>
                    <a:pt x="6350" y="699516"/>
                  </a:lnTo>
                  <a:lnTo>
                    <a:pt x="12700" y="699516"/>
                  </a:lnTo>
                  <a:cubicBezTo>
                    <a:pt x="12700" y="1078738"/>
                    <a:pt x="322453" y="1386332"/>
                    <a:pt x="704596" y="1386332"/>
                  </a:cubicBezTo>
                  <a:lnTo>
                    <a:pt x="6301994" y="1386332"/>
                  </a:lnTo>
                  <a:cubicBezTo>
                    <a:pt x="6684137" y="1386332"/>
                    <a:pt x="6993890" y="1078738"/>
                    <a:pt x="6993890" y="699516"/>
                  </a:cubicBezTo>
                  <a:cubicBezTo>
                    <a:pt x="6993890" y="320294"/>
                    <a:pt x="6684264" y="12700"/>
                    <a:pt x="6301994" y="12700"/>
                  </a:cubicBezTo>
                  <a:lnTo>
                    <a:pt x="704596" y="12700"/>
                  </a:lnTo>
                  <a:lnTo>
                    <a:pt x="704596" y="6350"/>
                  </a:lnTo>
                  <a:lnTo>
                    <a:pt x="704596" y="12700"/>
                  </a:lnTo>
                  <a:cubicBezTo>
                    <a:pt x="322453" y="12700"/>
                    <a:pt x="12700" y="320294"/>
                    <a:pt x="12700" y="699516"/>
                  </a:cubicBezTo>
                  <a:close/>
                </a:path>
              </a:pathLst>
            </a:custGeom>
            <a:solidFill>
              <a:srgbClr val="C0C1D7"/>
            </a:solidFill>
          </p:spPr>
        </p:sp>
      </p:grpSp>
      <p:sp>
        <p:nvSpPr>
          <p:cNvPr id="19" name="TextBox 19"/>
          <p:cNvSpPr txBox="1"/>
          <p:nvPr/>
        </p:nvSpPr>
        <p:spPr>
          <a:xfrm>
            <a:off x="6814245" y="6664672"/>
            <a:ext cx="4659362" cy="539354"/>
          </a:xfrm>
          <a:prstGeom prst="rect">
            <a:avLst/>
          </a:prstGeom>
        </p:spPr>
        <p:txBody>
          <a:bodyPr lIns="0" tIns="0" rIns="0" bIns="0" rtlCol="0" anchor="t">
            <a:spAutoFit/>
          </a:bodyPr>
          <a:lstStyle/>
          <a:p>
            <a:pPr algn="l">
              <a:lnSpc>
                <a:spcPts val="3562"/>
              </a:lnSpc>
            </a:pPr>
            <a:r>
              <a:rPr lang="en-US" sz="2187" b="1">
                <a:solidFill>
                  <a:srgbClr val="272525"/>
                </a:solidFill>
                <a:latin typeface="Inter Bold"/>
                <a:ea typeface="Inter Bold"/>
                <a:cs typeface="Inter Bold"/>
                <a:sym typeface="Inter Bold"/>
              </a:rPr>
              <a:t>Cherla Ashwini</a:t>
            </a:r>
          </a:p>
        </p:txBody>
      </p:sp>
      <p:grpSp>
        <p:nvGrpSpPr>
          <p:cNvPr id="20" name="Group 20"/>
          <p:cNvGrpSpPr/>
          <p:nvPr/>
        </p:nvGrpSpPr>
        <p:grpSpPr>
          <a:xfrm>
            <a:off x="12045404" y="6452592"/>
            <a:ext cx="5254973" cy="1049239"/>
            <a:chOff x="0" y="0"/>
            <a:chExt cx="7006630" cy="1398985"/>
          </a:xfrm>
        </p:grpSpPr>
        <p:sp>
          <p:nvSpPr>
            <p:cNvPr id="21" name="Freeform 21"/>
            <p:cNvSpPr/>
            <p:nvPr/>
          </p:nvSpPr>
          <p:spPr>
            <a:xfrm>
              <a:off x="6350" y="6350"/>
              <a:ext cx="6993890" cy="1386332"/>
            </a:xfrm>
            <a:custGeom>
              <a:avLst/>
              <a:gdLst/>
              <a:ahLst/>
              <a:cxnLst/>
              <a:rect l="l" t="t" r="r" b="b"/>
              <a:pathLst>
                <a:path w="6993890" h="1386332">
                  <a:moveTo>
                    <a:pt x="0" y="693166"/>
                  </a:moveTo>
                  <a:cubicBezTo>
                    <a:pt x="0" y="310388"/>
                    <a:pt x="312547" y="0"/>
                    <a:pt x="698246" y="0"/>
                  </a:cubicBezTo>
                  <a:lnTo>
                    <a:pt x="6295644" y="0"/>
                  </a:lnTo>
                  <a:cubicBezTo>
                    <a:pt x="6681216" y="0"/>
                    <a:pt x="6993890" y="310388"/>
                    <a:pt x="6993890" y="693166"/>
                  </a:cubicBezTo>
                  <a:cubicBezTo>
                    <a:pt x="6993890" y="1075944"/>
                    <a:pt x="6681343" y="1386332"/>
                    <a:pt x="6295644" y="1386332"/>
                  </a:cubicBezTo>
                  <a:lnTo>
                    <a:pt x="698246" y="1386332"/>
                  </a:lnTo>
                  <a:cubicBezTo>
                    <a:pt x="312547" y="1386332"/>
                    <a:pt x="0" y="1075944"/>
                    <a:pt x="0" y="693166"/>
                  </a:cubicBezTo>
                  <a:close/>
                </a:path>
              </a:pathLst>
            </a:custGeom>
            <a:solidFill>
              <a:srgbClr val="DADBF1"/>
            </a:solidFill>
          </p:spPr>
        </p:sp>
        <p:sp>
          <p:nvSpPr>
            <p:cNvPr id="22" name="Freeform 22"/>
            <p:cNvSpPr/>
            <p:nvPr/>
          </p:nvSpPr>
          <p:spPr>
            <a:xfrm>
              <a:off x="0" y="0"/>
              <a:ext cx="7006590" cy="1399032"/>
            </a:xfrm>
            <a:custGeom>
              <a:avLst/>
              <a:gdLst/>
              <a:ahLst/>
              <a:cxnLst/>
              <a:rect l="l" t="t" r="r" b="b"/>
              <a:pathLst>
                <a:path w="7006590" h="1399032">
                  <a:moveTo>
                    <a:pt x="0" y="699516"/>
                  </a:moveTo>
                  <a:cubicBezTo>
                    <a:pt x="0" y="313182"/>
                    <a:pt x="315468" y="0"/>
                    <a:pt x="704596" y="0"/>
                  </a:cubicBezTo>
                  <a:lnTo>
                    <a:pt x="6301994" y="0"/>
                  </a:lnTo>
                  <a:lnTo>
                    <a:pt x="6301994" y="6350"/>
                  </a:lnTo>
                  <a:lnTo>
                    <a:pt x="6301994" y="0"/>
                  </a:lnTo>
                  <a:cubicBezTo>
                    <a:pt x="6691122" y="0"/>
                    <a:pt x="7006590" y="313182"/>
                    <a:pt x="7006590" y="699516"/>
                  </a:cubicBezTo>
                  <a:lnTo>
                    <a:pt x="7000240" y="699516"/>
                  </a:lnTo>
                  <a:lnTo>
                    <a:pt x="7006590" y="699516"/>
                  </a:lnTo>
                  <a:lnTo>
                    <a:pt x="7000240" y="699516"/>
                  </a:lnTo>
                  <a:lnTo>
                    <a:pt x="7006590" y="699516"/>
                  </a:lnTo>
                  <a:cubicBezTo>
                    <a:pt x="7006590" y="1085850"/>
                    <a:pt x="6691122" y="1399032"/>
                    <a:pt x="6301994" y="1399032"/>
                  </a:cubicBezTo>
                  <a:lnTo>
                    <a:pt x="6301994" y="1392682"/>
                  </a:lnTo>
                  <a:lnTo>
                    <a:pt x="6301994" y="1399032"/>
                  </a:lnTo>
                  <a:lnTo>
                    <a:pt x="704596" y="1399032"/>
                  </a:lnTo>
                  <a:lnTo>
                    <a:pt x="704596" y="1392682"/>
                  </a:lnTo>
                  <a:lnTo>
                    <a:pt x="704596" y="1399032"/>
                  </a:lnTo>
                  <a:cubicBezTo>
                    <a:pt x="315468" y="1399032"/>
                    <a:pt x="0" y="1085850"/>
                    <a:pt x="0" y="699516"/>
                  </a:cubicBezTo>
                  <a:lnTo>
                    <a:pt x="6350" y="699516"/>
                  </a:lnTo>
                  <a:lnTo>
                    <a:pt x="0" y="699516"/>
                  </a:lnTo>
                  <a:moveTo>
                    <a:pt x="12700" y="699516"/>
                  </a:moveTo>
                  <a:lnTo>
                    <a:pt x="6350" y="699516"/>
                  </a:lnTo>
                  <a:lnTo>
                    <a:pt x="12700" y="699516"/>
                  </a:lnTo>
                  <a:cubicBezTo>
                    <a:pt x="12700" y="1078738"/>
                    <a:pt x="322453" y="1386332"/>
                    <a:pt x="704596" y="1386332"/>
                  </a:cubicBezTo>
                  <a:lnTo>
                    <a:pt x="6301994" y="1386332"/>
                  </a:lnTo>
                  <a:cubicBezTo>
                    <a:pt x="6684137" y="1386332"/>
                    <a:pt x="6993890" y="1078738"/>
                    <a:pt x="6993890" y="699516"/>
                  </a:cubicBezTo>
                  <a:cubicBezTo>
                    <a:pt x="6993890" y="320294"/>
                    <a:pt x="6684264" y="12700"/>
                    <a:pt x="6301994" y="12700"/>
                  </a:cubicBezTo>
                  <a:lnTo>
                    <a:pt x="704596" y="12700"/>
                  </a:lnTo>
                  <a:lnTo>
                    <a:pt x="704596" y="6350"/>
                  </a:lnTo>
                  <a:lnTo>
                    <a:pt x="704596" y="12700"/>
                  </a:lnTo>
                  <a:cubicBezTo>
                    <a:pt x="322453" y="12700"/>
                    <a:pt x="12700" y="320294"/>
                    <a:pt x="12700" y="699516"/>
                  </a:cubicBezTo>
                  <a:close/>
                </a:path>
              </a:pathLst>
            </a:custGeom>
            <a:solidFill>
              <a:srgbClr val="C0C1D7"/>
            </a:solidFill>
          </p:spPr>
        </p:sp>
      </p:grpSp>
      <p:sp>
        <p:nvSpPr>
          <p:cNvPr id="23" name="TextBox 23"/>
          <p:cNvSpPr txBox="1"/>
          <p:nvPr/>
        </p:nvSpPr>
        <p:spPr>
          <a:xfrm>
            <a:off x="12343210" y="6664672"/>
            <a:ext cx="4659362" cy="539354"/>
          </a:xfrm>
          <a:prstGeom prst="rect">
            <a:avLst/>
          </a:prstGeom>
        </p:spPr>
        <p:txBody>
          <a:bodyPr lIns="0" tIns="0" rIns="0" bIns="0" rtlCol="0" anchor="t">
            <a:spAutoFit/>
          </a:bodyPr>
          <a:lstStyle/>
          <a:p>
            <a:pPr algn="l">
              <a:lnSpc>
                <a:spcPts val="3562"/>
              </a:lnSpc>
            </a:pPr>
            <a:r>
              <a:rPr lang="en-US" sz="2187" b="1">
                <a:solidFill>
                  <a:srgbClr val="272525"/>
                </a:solidFill>
                <a:latin typeface="Inter Bold"/>
                <a:ea typeface="Inter Bold"/>
                <a:cs typeface="Inter Bold"/>
                <a:sym typeface="Inter Bold"/>
              </a:rPr>
              <a:t>Unnati Gupta</a:t>
            </a:r>
          </a:p>
        </p:txBody>
      </p:sp>
      <p:grpSp>
        <p:nvGrpSpPr>
          <p:cNvPr id="24" name="Group 24"/>
          <p:cNvGrpSpPr/>
          <p:nvPr/>
        </p:nvGrpSpPr>
        <p:grpSpPr>
          <a:xfrm>
            <a:off x="987475" y="7775822"/>
            <a:ext cx="8019455" cy="1049239"/>
            <a:chOff x="0" y="0"/>
            <a:chExt cx="10692607" cy="1398985"/>
          </a:xfrm>
        </p:grpSpPr>
        <p:sp>
          <p:nvSpPr>
            <p:cNvPr id="25" name="Freeform 25"/>
            <p:cNvSpPr/>
            <p:nvPr/>
          </p:nvSpPr>
          <p:spPr>
            <a:xfrm>
              <a:off x="6350" y="6350"/>
              <a:ext cx="10679811" cy="1386332"/>
            </a:xfrm>
            <a:custGeom>
              <a:avLst/>
              <a:gdLst/>
              <a:ahLst/>
              <a:cxnLst/>
              <a:rect l="l" t="t" r="r" b="b"/>
              <a:pathLst>
                <a:path w="10679811" h="1386332">
                  <a:moveTo>
                    <a:pt x="0" y="693166"/>
                  </a:moveTo>
                  <a:cubicBezTo>
                    <a:pt x="0" y="310388"/>
                    <a:pt x="312801" y="0"/>
                    <a:pt x="698627" y="0"/>
                  </a:cubicBezTo>
                  <a:lnTo>
                    <a:pt x="9981184" y="0"/>
                  </a:lnTo>
                  <a:cubicBezTo>
                    <a:pt x="10367010" y="0"/>
                    <a:pt x="10679811" y="310388"/>
                    <a:pt x="10679811" y="693166"/>
                  </a:cubicBezTo>
                  <a:cubicBezTo>
                    <a:pt x="10679811" y="1075944"/>
                    <a:pt x="10367010" y="1386332"/>
                    <a:pt x="9981184" y="1386332"/>
                  </a:cubicBezTo>
                  <a:lnTo>
                    <a:pt x="698627" y="1386332"/>
                  </a:lnTo>
                  <a:cubicBezTo>
                    <a:pt x="312801" y="1386332"/>
                    <a:pt x="0" y="1075944"/>
                    <a:pt x="0" y="693166"/>
                  </a:cubicBezTo>
                  <a:close/>
                </a:path>
              </a:pathLst>
            </a:custGeom>
            <a:solidFill>
              <a:srgbClr val="DADBF1"/>
            </a:solidFill>
          </p:spPr>
        </p:sp>
        <p:sp>
          <p:nvSpPr>
            <p:cNvPr id="26" name="Freeform 26"/>
            <p:cNvSpPr/>
            <p:nvPr/>
          </p:nvSpPr>
          <p:spPr>
            <a:xfrm>
              <a:off x="0" y="0"/>
              <a:ext cx="10692511" cy="1399032"/>
            </a:xfrm>
            <a:custGeom>
              <a:avLst/>
              <a:gdLst/>
              <a:ahLst/>
              <a:cxnLst/>
              <a:rect l="l" t="t" r="r" b="b"/>
              <a:pathLst>
                <a:path w="10692511" h="1399032">
                  <a:moveTo>
                    <a:pt x="0" y="699516"/>
                  </a:moveTo>
                  <a:cubicBezTo>
                    <a:pt x="0" y="313182"/>
                    <a:pt x="315722" y="0"/>
                    <a:pt x="704977" y="0"/>
                  </a:cubicBezTo>
                  <a:lnTo>
                    <a:pt x="9987534" y="0"/>
                  </a:lnTo>
                  <a:lnTo>
                    <a:pt x="9987534" y="6350"/>
                  </a:lnTo>
                  <a:lnTo>
                    <a:pt x="9987534" y="0"/>
                  </a:lnTo>
                  <a:cubicBezTo>
                    <a:pt x="10376915" y="0"/>
                    <a:pt x="10692511" y="313182"/>
                    <a:pt x="10692511" y="699516"/>
                  </a:cubicBezTo>
                  <a:lnTo>
                    <a:pt x="10686161" y="699516"/>
                  </a:lnTo>
                  <a:lnTo>
                    <a:pt x="10692511" y="699516"/>
                  </a:lnTo>
                  <a:lnTo>
                    <a:pt x="10686161" y="699516"/>
                  </a:lnTo>
                  <a:lnTo>
                    <a:pt x="10692511" y="699516"/>
                  </a:lnTo>
                  <a:cubicBezTo>
                    <a:pt x="10692511" y="1085850"/>
                    <a:pt x="10376789" y="1399032"/>
                    <a:pt x="9987534" y="1399032"/>
                  </a:cubicBezTo>
                  <a:lnTo>
                    <a:pt x="9987534" y="1392682"/>
                  </a:lnTo>
                  <a:lnTo>
                    <a:pt x="9987534" y="1399032"/>
                  </a:lnTo>
                  <a:lnTo>
                    <a:pt x="704977" y="1399032"/>
                  </a:lnTo>
                  <a:lnTo>
                    <a:pt x="704977" y="1392682"/>
                  </a:lnTo>
                  <a:lnTo>
                    <a:pt x="704977" y="1399032"/>
                  </a:lnTo>
                  <a:cubicBezTo>
                    <a:pt x="315722" y="1399032"/>
                    <a:pt x="0" y="1085850"/>
                    <a:pt x="0" y="699516"/>
                  </a:cubicBezTo>
                  <a:lnTo>
                    <a:pt x="6350" y="699516"/>
                  </a:lnTo>
                  <a:lnTo>
                    <a:pt x="0" y="699516"/>
                  </a:lnTo>
                  <a:moveTo>
                    <a:pt x="12700" y="699516"/>
                  </a:moveTo>
                  <a:lnTo>
                    <a:pt x="6350" y="699516"/>
                  </a:lnTo>
                  <a:lnTo>
                    <a:pt x="12700" y="699516"/>
                  </a:lnTo>
                  <a:cubicBezTo>
                    <a:pt x="12700" y="1078738"/>
                    <a:pt x="322580" y="1386332"/>
                    <a:pt x="704977" y="1386332"/>
                  </a:cubicBezTo>
                  <a:lnTo>
                    <a:pt x="9987534" y="1386332"/>
                  </a:lnTo>
                  <a:cubicBezTo>
                    <a:pt x="10369931" y="1386332"/>
                    <a:pt x="10679811" y="1078738"/>
                    <a:pt x="10679811" y="699516"/>
                  </a:cubicBezTo>
                  <a:cubicBezTo>
                    <a:pt x="10679811" y="320294"/>
                    <a:pt x="10370058" y="12700"/>
                    <a:pt x="9987534" y="12700"/>
                  </a:cubicBezTo>
                  <a:lnTo>
                    <a:pt x="704977" y="12700"/>
                  </a:lnTo>
                  <a:lnTo>
                    <a:pt x="704977" y="6350"/>
                  </a:lnTo>
                  <a:lnTo>
                    <a:pt x="704977" y="12700"/>
                  </a:lnTo>
                  <a:cubicBezTo>
                    <a:pt x="322580" y="12700"/>
                    <a:pt x="12700" y="320294"/>
                    <a:pt x="12700" y="699516"/>
                  </a:cubicBezTo>
                  <a:close/>
                </a:path>
              </a:pathLst>
            </a:custGeom>
            <a:solidFill>
              <a:srgbClr val="C0C1D7"/>
            </a:solidFill>
          </p:spPr>
        </p:sp>
      </p:grpSp>
      <p:sp>
        <p:nvSpPr>
          <p:cNvPr id="27" name="TextBox 27"/>
          <p:cNvSpPr txBox="1"/>
          <p:nvPr/>
        </p:nvSpPr>
        <p:spPr>
          <a:xfrm>
            <a:off x="1285280" y="7987904"/>
            <a:ext cx="7423845" cy="539354"/>
          </a:xfrm>
          <a:prstGeom prst="rect">
            <a:avLst/>
          </a:prstGeom>
        </p:spPr>
        <p:txBody>
          <a:bodyPr lIns="0" tIns="0" rIns="0" bIns="0" rtlCol="0" anchor="t">
            <a:spAutoFit/>
          </a:bodyPr>
          <a:lstStyle/>
          <a:p>
            <a:pPr algn="l">
              <a:lnSpc>
                <a:spcPts val="3562"/>
              </a:lnSpc>
            </a:pPr>
            <a:r>
              <a:rPr lang="en-US" sz="2187" b="1">
                <a:solidFill>
                  <a:srgbClr val="272525"/>
                </a:solidFill>
                <a:latin typeface="Inter Bold"/>
                <a:ea typeface="Inter Bold"/>
                <a:cs typeface="Inter Bold"/>
                <a:sym typeface="Inter Bold"/>
              </a:rPr>
              <a:t>Sai Kumar</a:t>
            </a:r>
          </a:p>
        </p:txBody>
      </p:sp>
      <p:grpSp>
        <p:nvGrpSpPr>
          <p:cNvPr id="28" name="Group 28"/>
          <p:cNvGrpSpPr/>
          <p:nvPr/>
        </p:nvGrpSpPr>
        <p:grpSpPr>
          <a:xfrm>
            <a:off x="9280922" y="7775822"/>
            <a:ext cx="8019455" cy="1049239"/>
            <a:chOff x="0" y="0"/>
            <a:chExt cx="10692607" cy="1398985"/>
          </a:xfrm>
        </p:grpSpPr>
        <p:sp>
          <p:nvSpPr>
            <p:cNvPr id="29" name="Freeform 29"/>
            <p:cNvSpPr/>
            <p:nvPr/>
          </p:nvSpPr>
          <p:spPr>
            <a:xfrm>
              <a:off x="6350" y="6350"/>
              <a:ext cx="10679811" cy="1386332"/>
            </a:xfrm>
            <a:custGeom>
              <a:avLst/>
              <a:gdLst/>
              <a:ahLst/>
              <a:cxnLst/>
              <a:rect l="l" t="t" r="r" b="b"/>
              <a:pathLst>
                <a:path w="10679811" h="1386332">
                  <a:moveTo>
                    <a:pt x="0" y="693166"/>
                  </a:moveTo>
                  <a:cubicBezTo>
                    <a:pt x="0" y="310388"/>
                    <a:pt x="312801" y="0"/>
                    <a:pt x="698627" y="0"/>
                  </a:cubicBezTo>
                  <a:lnTo>
                    <a:pt x="9981184" y="0"/>
                  </a:lnTo>
                  <a:cubicBezTo>
                    <a:pt x="10367010" y="0"/>
                    <a:pt x="10679811" y="310388"/>
                    <a:pt x="10679811" y="693166"/>
                  </a:cubicBezTo>
                  <a:cubicBezTo>
                    <a:pt x="10679811" y="1075944"/>
                    <a:pt x="10367010" y="1386332"/>
                    <a:pt x="9981184" y="1386332"/>
                  </a:cubicBezTo>
                  <a:lnTo>
                    <a:pt x="698627" y="1386332"/>
                  </a:lnTo>
                  <a:cubicBezTo>
                    <a:pt x="312801" y="1386332"/>
                    <a:pt x="0" y="1075944"/>
                    <a:pt x="0" y="693166"/>
                  </a:cubicBezTo>
                  <a:close/>
                </a:path>
              </a:pathLst>
            </a:custGeom>
            <a:solidFill>
              <a:srgbClr val="DADBF1"/>
            </a:solidFill>
          </p:spPr>
        </p:sp>
        <p:sp>
          <p:nvSpPr>
            <p:cNvPr id="30" name="Freeform 30"/>
            <p:cNvSpPr/>
            <p:nvPr/>
          </p:nvSpPr>
          <p:spPr>
            <a:xfrm>
              <a:off x="0" y="0"/>
              <a:ext cx="10692511" cy="1399032"/>
            </a:xfrm>
            <a:custGeom>
              <a:avLst/>
              <a:gdLst/>
              <a:ahLst/>
              <a:cxnLst/>
              <a:rect l="l" t="t" r="r" b="b"/>
              <a:pathLst>
                <a:path w="10692511" h="1399032">
                  <a:moveTo>
                    <a:pt x="0" y="699516"/>
                  </a:moveTo>
                  <a:cubicBezTo>
                    <a:pt x="0" y="313182"/>
                    <a:pt x="315722" y="0"/>
                    <a:pt x="704977" y="0"/>
                  </a:cubicBezTo>
                  <a:lnTo>
                    <a:pt x="9987534" y="0"/>
                  </a:lnTo>
                  <a:lnTo>
                    <a:pt x="9987534" y="6350"/>
                  </a:lnTo>
                  <a:lnTo>
                    <a:pt x="9987534" y="0"/>
                  </a:lnTo>
                  <a:cubicBezTo>
                    <a:pt x="10376915" y="0"/>
                    <a:pt x="10692511" y="313182"/>
                    <a:pt x="10692511" y="699516"/>
                  </a:cubicBezTo>
                  <a:lnTo>
                    <a:pt x="10686161" y="699516"/>
                  </a:lnTo>
                  <a:lnTo>
                    <a:pt x="10692511" y="699516"/>
                  </a:lnTo>
                  <a:lnTo>
                    <a:pt x="10686161" y="699516"/>
                  </a:lnTo>
                  <a:lnTo>
                    <a:pt x="10692511" y="699516"/>
                  </a:lnTo>
                  <a:cubicBezTo>
                    <a:pt x="10692511" y="1085850"/>
                    <a:pt x="10376789" y="1399032"/>
                    <a:pt x="9987534" y="1399032"/>
                  </a:cubicBezTo>
                  <a:lnTo>
                    <a:pt x="9987534" y="1392682"/>
                  </a:lnTo>
                  <a:lnTo>
                    <a:pt x="9987534" y="1399032"/>
                  </a:lnTo>
                  <a:lnTo>
                    <a:pt x="704977" y="1399032"/>
                  </a:lnTo>
                  <a:lnTo>
                    <a:pt x="704977" y="1392682"/>
                  </a:lnTo>
                  <a:lnTo>
                    <a:pt x="704977" y="1399032"/>
                  </a:lnTo>
                  <a:cubicBezTo>
                    <a:pt x="315722" y="1399032"/>
                    <a:pt x="0" y="1085850"/>
                    <a:pt x="0" y="699516"/>
                  </a:cubicBezTo>
                  <a:lnTo>
                    <a:pt x="6350" y="699516"/>
                  </a:lnTo>
                  <a:lnTo>
                    <a:pt x="0" y="699516"/>
                  </a:lnTo>
                  <a:moveTo>
                    <a:pt x="12700" y="699516"/>
                  </a:moveTo>
                  <a:lnTo>
                    <a:pt x="6350" y="699516"/>
                  </a:lnTo>
                  <a:lnTo>
                    <a:pt x="12700" y="699516"/>
                  </a:lnTo>
                  <a:cubicBezTo>
                    <a:pt x="12700" y="1078738"/>
                    <a:pt x="322580" y="1386332"/>
                    <a:pt x="704977" y="1386332"/>
                  </a:cubicBezTo>
                  <a:lnTo>
                    <a:pt x="9987534" y="1386332"/>
                  </a:lnTo>
                  <a:cubicBezTo>
                    <a:pt x="10369931" y="1386332"/>
                    <a:pt x="10679811" y="1078738"/>
                    <a:pt x="10679811" y="699516"/>
                  </a:cubicBezTo>
                  <a:cubicBezTo>
                    <a:pt x="10679811" y="320294"/>
                    <a:pt x="10370058" y="12700"/>
                    <a:pt x="9987534" y="12700"/>
                  </a:cubicBezTo>
                  <a:lnTo>
                    <a:pt x="704977" y="12700"/>
                  </a:lnTo>
                  <a:lnTo>
                    <a:pt x="704977" y="6350"/>
                  </a:lnTo>
                  <a:lnTo>
                    <a:pt x="704977" y="12700"/>
                  </a:lnTo>
                  <a:cubicBezTo>
                    <a:pt x="322580" y="12700"/>
                    <a:pt x="12700" y="320294"/>
                    <a:pt x="12700" y="699516"/>
                  </a:cubicBezTo>
                  <a:close/>
                </a:path>
              </a:pathLst>
            </a:custGeom>
            <a:solidFill>
              <a:srgbClr val="C0C1D7"/>
            </a:solidFill>
          </p:spPr>
        </p:sp>
      </p:grpSp>
      <p:sp>
        <p:nvSpPr>
          <p:cNvPr id="31" name="TextBox 31"/>
          <p:cNvSpPr txBox="1"/>
          <p:nvPr/>
        </p:nvSpPr>
        <p:spPr>
          <a:xfrm>
            <a:off x="9578728" y="7987904"/>
            <a:ext cx="7423845" cy="539354"/>
          </a:xfrm>
          <a:prstGeom prst="rect">
            <a:avLst/>
          </a:prstGeom>
        </p:spPr>
        <p:txBody>
          <a:bodyPr lIns="0" tIns="0" rIns="0" bIns="0" rtlCol="0" anchor="t">
            <a:spAutoFit/>
          </a:bodyPr>
          <a:lstStyle/>
          <a:p>
            <a:pPr algn="l">
              <a:lnSpc>
                <a:spcPts val="3562"/>
              </a:lnSpc>
            </a:pPr>
            <a:r>
              <a:rPr lang="en-US" sz="2187" b="1">
                <a:solidFill>
                  <a:srgbClr val="272525"/>
                </a:solidFill>
                <a:latin typeface="Inter Bold"/>
                <a:ea typeface="Inter Bold"/>
                <a:cs typeface="Inter Bold"/>
                <a:sym typeface="Inter Bold"/>
              </a:rPr>
              <a:t>Rithika Kannan</a:t>
            </a:r>
          </a:p>
        </p:txBody>
      </p:sp>
      <p:sp>
        <p:nvSpPr>
          <p:cNvPr id="32" name="TextBox 32"/>
          <p:cNvSpPr txBox="1"/>
          <p:nvPr/>
        </p:nvSpPr>
        <p:spPr>
          <a:xfrm>
            <a:off x="992238" y="9063038"/>
            <a:ext cx="16303526" cy="439042"/>
          </a:xfrm>
          <a:prstGeom prst="rect">
            <a:avLst/>
          </a:prstGeom>
        </p:spPr>
        <p:txBody>
          <a:bodyPr lIns="0" tIns="0" rIns="0" bIns="0" rtlCol="0" anchor="t">
            <a:spAutoFit/>
          </a:bodyPr>
          <a:lstStyle/>
          <a:p>
            <a:pPr algn="l">
              <a:lnSpc>
                <a:spcPts val="2812"/>
              </a:lnSpc>
            </a:pPr>
            <a:r>
              <a:rPr lang="en-US" sz="1750">
                <a:solidFill>
                  <a:srgbClr val="272525"/>
                </a:solidFill>
                <a:latin typeface="Inter"/>
                <a:ea typeface="Inter"/>
                <a:cs typeface="Inter"/>
                <a:sym typeface="Inter"/>
              </a:rPr>
              <a:t>Reimagining how event professionals connect with the perfect venues—one intelligent query at a time.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0" y="0"/>
            <a:ext cx="18288000" cy="3544044"/>
            <a:chOff x="0" y="0"/>
            <a:chExt cx="24384000" cy="4725392"/>
          </a:xfrm>
        </p:grpSpPr>
        <p:sp>
          <p:nvSpPr>
            <p:cNvPr id="7" name="Freeform 7" descr="preencoded.png"/>
            <p:cNvSpPr/>
            <p:nvPr/>
          </p:nvSpPr>
          <p:spPr>
            <a:xfrm>
              <a:off x="0" y="0"/>
              <a:ext cx="24384000" cy="4725416"/>
            </a:xfrm>
            <a:custGeom>
              <a:avLst/>
              <a:gdLst/>
              <a:ahLst/>
              <a:cxnLst/>
              <a:rect l="l" t="t" r="r" b="b"/>
              <a:pathLst>
                <a:path w="24384000" h="4725416">
                  <a:moveTo>
                    <a:pt x="0" y="0"/>
                  </a:moveTo>
                  <a:lnTo>
                    <a:pt x="24384000" y="0"/>
                  </a:lnTo>
                  <a:lnTo>
                    <a:pt x="24384000" y="4725416"/>
                  </a:lnTo>
                  <a:lnTo>
                    <a:pt x="0" y="4725416"/>
                  </a:lnTo>
                  <a:lnTo>
                    <a:pt x="0" y="0"/>
                  </a:lnTo>
                  <a:close/>
                </a:path>
              </a:pathLst>
            </a:custGeom>
            <a:blipFill>
              <a:blip r:embed="rId2"/>
              <a:stretch>
                <a:fillRect l="-10" r="-10"/>
              </a:stretch>
            </a:blipFill>
          </p:spPr>
        </p:sp>
      </p:grpSp>
      <p:sp>
        <p:nvSpPr>
          <p:cNvPr id="8" name="TextBox 8"/>
          <p:cNvSpPr txBox="1"/>
          <p:nvPr/>
        </p:nvSpPr>
        <p:spPr>
          <a:xfrm>
            <a:off x="992238" y="4309616"/>
            <a:ext cx="10326291" cy="914549"/>
          </a:xfrm>
          <a:prstGeom prst="rect">
            <a:avLst/>
          </a:prstGeom>
        </p:spPr>
        <p:txBody>
          <a:bodyPr lIns="0" tIns="0" rIns="0" bIns="0" rtlCol="0" anchor="t">
            <a:spAutoFit/>
          </a:bodyPr>
          <a:lstStyle/>
          <a:p>
            <a:pPr algn="l">
              <a:lnSpc>
                <a:spcPts val="6937"/>
              </a:lnSpc>
            </a:pPr>
            <a:r>
              <a:rPr lang="en-US" sz="5562" b="1">
                <a:solidFill>
                  <a:srgbClr val="000000"/>
                </a:solidFill>
                <a:latin typeface="Inter Bold"/>
                <a:ea typeface="Inter Bold"/>
                <a:cs typeface="Inter Bold"/>
                <a:sym typeface="Inter Bold"/>
              </a:rPr>
              <a:t>The Event Planning Challenge</a:t>
            </a:r>
          </a:p>
        </p:txBody>
      </p:sp>
      <p:sp>
        <p:nvSpPr>
          <p:cNvPr id="9" name="TextBox 9"/>
          <p:cNvSpPr txBox="1"/>
          <p:nvPr/>
        </p:nvSpPr>
        <p:spPr>
          <a:xfrm>
            <a:off x="1056760" y="5810548"/>
            <a:ext cx="16303526" cy="992981"/>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Planning events shouldn't mean juggling spreadsheets, notes, and multiple apps. Today's event planners face real friction points:</a:t>
            </a:r>
          </a:p>
        </p:txBody>
      </p:sp>
      <p:grpSp>
        <p:nvGrpSpPr>
          <p:cNvPr id="10" name="Group 10"/>
          <p:cNvGrpSpPr/>
          <p:nvPr/>
        </p:nvGrpSpPr>
        <p:grpSpPr>
          <a:xfrm>
            <a:off x="973188" y="6856511"/>
            <a:ext cx="5283547" cy="2655243"/>
            <a:chOff x="0" y="0"/>
            <a:chExt cx="7044730" cy="3540323"/>
          </a:xfrm>
        </p:grpSpPr>
        <p:sp>
          <p:nvSpPr>
            <p:cNvPr id="11" name="Freeform 11"/>
            <p:cNvSpPr/>
            <p:nvPr/>
          </p:nvSpPr>
          <p:spPr>
            <a:xfrm>
              <a:off x="25400" y="25400"/>
              <a:ext cx="6993890" cy="3489452"/>
            </a:xfrm>
            <a:custGeom>
              <a:avLst/>
              <a:gdLst/>
              <a:ahLst/>
              <a:cxnLst/>
              <a:rect l="l" t="t" r="r" b="b"/>
              <a:pathLst>
                <a:path w="6993890" h="3489452">
                  <a:moveTo>
                    <a:pt x="0" y="243840"/>
                  </a:moveTo>
                  <a:cubicBezTo>
                    <a:pt x="0" y="109220"/>
                    <a:pt x="109982" y="0"/>
                    <a:pt x="245618" y="0"/>
                  </a:cubicBezTo>
                  <a:lnTo>
                    <a:pt x="6748272" y="0"/>
                  </a:lnTo>
                  <a:cubicBezTo>
                    <a:pt x="6883908" y="0"/>
                    <a:pt x="6993890" y="109220"/>
                    <a:pt x="6993890" y="243840"/>
                  </a:cubicBezTo>
                  <a:lnTo>
                    <a:pt x="6993890" y="3245612"/>
                  </a:lnTo>
                  <a:cubicBezTo>
                    <a:pt x="6993890" y="3380232"/>
                    <a:pt x="6883908" y="3489452"/>
                    <a:pt x="6748272" y="3489452"/>
                  </a:cubicBezTo>
                  <a:lnTo>
                    <a:pt x="245618" y="3489452"/>
                  </a:lnTo>
                  <a:cubicBezTo>
                    <a:pt x="109982" y="3489452"/>
                    <a:pt x="0" y="3380232"/>
                    <a:pt x="0" y="3245612"/>
                  </a:cubicBezTo>
                  <a:close/>
                </a:path>
              </a:pathLst>
            </a:custGeom>
            <a:solidFill>
              <a:srgbClr val="FFFFFF"/>
            </a:solidFill>
          </p:spPr>
        </p:sp>
        <p:sp>
          <p:nvSpPr>
            <p:cNvPr id="12" name="Freeform 12"/>
            <p:cNvSpPr/>
            <p:nvPr/>
          </p:nvSpPr>
          <p:spPr>
            <a:xfrm>
              <a:off x="0" y="0"/>
              <a:ext cx="7044690" cy="3540379"/>
            </a:xfrm>
            <a:custGeom>
              <a:avLst/>
              <a:gdLst/>
              <a:ahLst/>
              <a:cxnLst/>
              <a:rect l="l" t="t" r="r" b="b"/>
              <a:pathLst>
                <a:path w="7044690" h="3540379">
                  <a:moveTo>
                    <a:pt x="0" y="269240"/>
                  </a:moveTo>
                  <a:cubicBezTo>
                    <a:pt x="0" y="120396"/>
                    <a:pt x="121539" y="0"/>
                    <a:pt x="271018" y="0"/>
                  </a:cubicBezTo>
                  <a:lnTo>
                    <a:pt x="6773672" y="0"/>
                  </a:lnTo>
                  <a:lnTo>
                    <a:pt x="6773672" y="25400"/>
                  </a:lnTo>
                  <a:lnTo>
                    <a:pt x="6773672" y="0"/>
                  </a:lnTo>
                  <a:cubicBezTo>
                    <a:pt x="6923151" y="0"/>
                    <a:pt x="7044690" y="120396"/>
                    <a:pt x="7044690" y="269240"/>
                  </a:cubicBezTo>
                  <a:lnTo>
                    <a:pt x="7019290" y="269240"/>
                  </a:lnTo>
                  <a:lnTo>
                    <a:pt x="7044690" y="269240"/>
                  </a:lnTo>
                  <a:lnTo>
                    <a:pt x="7044690" y="3271012"/>
                  </a:lnTo>
                  <a:lnTo>
                    <a:pt x="7019290" y="3271012"/>
                  </a:lnTo>
                  <a:lnTo>
                    <a:pt x="7044690" y="3271012"/>
                  </a:lnTo>
                  <a:cubicBezTo>
                    <a:pt x="7044690" y="3419856"/>
                    <a:pt x="6923151" y="3540252"/>
                    <a:pt x="6773672" y="3540252"/>
                  </a:cubicBezTo>
                  <a:lnTo>
                    <a:pt x="6773672" y="3514852"/>
                  </a:lnTo>
                  <a:lnTo>
                    <a:pt x="6773672" y="3540252"/>
                  </a:lnTo>
                  <a:lnTo>
                    <a:pt x="271018" y="3540252"/>
                  </a:lnTo>
                  <a:lnTo>
                    <a:pt x="271018" y="3514852"/>
                  </a:lnTo>
                  <a:lnTo>
                    <a:pt x="271018" y="3540252"/>
                  </a:lnTo>
                  <a:cubicBezTo>
                    <a:pt x="121539" y="3540379"/>
                    <a:pt x="0" y="3419983"/>
                    <a:pt x="0" y="3271012"/>
                  </a:cubicBezTo>
                  <a:lnTo>
                    <a:pt x="0" y="269240"/>
                  </a:lnTo>
                  <a:lnTo>
                    <a:pt x="25400" y="269240"/>
                  </a:lnTo>
                  <a:lnTo>
                    <a:pt x="0" y="269240"/>
                  </a:lnTo>
                  <a:moveTo>
                    <a:pt x="50800" y="269240"/>
                  </a:moveTo>
                  <a:lnTo>
                    <a:pt x="50800" y="3271012"/>
                  </a:lnTo>
                  <a:lnTo>
                    <a:pt x="25400" y="3271012"/>
                  </a:lnTo>
                  <a:lnTo>
                    <a:pt x="50800" y="3271012"/>
                  </a:lnTo>
                  <a:cubicBezTo>
                    <a:pt x="50800" y="3391535"/>
                    <a:pt x="149225" y="3489452"/>
                    <a:pt x="271018" y="3489452"/>
                  </a:cubicBezTo>
                  <a:lnTo>
                    <a:pt x="6773672" y="3489452"/>
                  </a:lnTo>
                  <a:cubicBezTo>
                    <a:pt x="6895465" y="3489452"/>
                    <a:pt x="6993890" y="3391535"/>
                    <a:pt x="6993890" y="3271012"/>
                  </a:cubicBezTo>
                  <a:lnTo>
                    <a:pt x="6993890" y="269240"/>
                  </a:lnTo>
                  <a:cubicBezTo>
                    <a:pt x="6993890" y="148717"/>
                    <a:pt x="6895465" y="50800"/>
                    <a:pt x="6773672" y="50800"/>
                  </a:cubicBezTo>
                  <a:lnTo>
                    <a:pt x="271018" y="50800"/>
                  </a:lnTo>
                  <a:lnTo>
                    <a:pt x="271018" y="25400"/>
                  </a:lnTo>
                  <a:lnTo>
                    <a:pt x="271018" y="50800"/>
                  </a:lnTo>
                  <a:cubicBezTo>
                    <a:pt x="149225" y="50800"/>
                    <a:pt x="50800" y="148717"/>
                    <a:pt x="50800" y="269240"/>
                  </a:cubicBezTo>
                  <a:close/>
                </a:path>
              </a:pathLst>
            </a:custGeom>
            <a:solidFill>
              <a:srgbClr val="C0C1D7"/>
            </a:solidFill>
          </p:spPr>
        </p:sp>
      </p:grpSp>
      <p:grpSp>
        <p:nvGrpSpPr>
          <p:cNvPr id="13" name="Group 13"/>
          <p:cNvGrpSpPr/>
          <p:nvPr/>
        </p:nvGrpSpPr>
        <p:grpSpPr>
          <a:xfrm>
            <a:off x="954138" y="6875561"/>
            <a:ext cx="152400" cy="2617143"/>
            <a:chOff x="0" y="0"/>
            <a:chExt cx="203200" cy="3489523"/>
          </a:xfrm>
        </p:grpSpPr>
        <p:sp>
          <p:nvSpPr>
            <p:cNvPr id="14" name="Freeform 14"/>
            <p:cNvSpPr/>
            <p:nvPr/>
          </p:nvSpPr>
          <p:spPr>
            <a:xfrm>
              <a:off x="0" y="0"/>
              <a:ext cx="203200" cy="3489579"/>
            </a:xfrm>
            <a:custGeom>
              <a:avLst/>
              <a:gdLst/>
              <a:ahLst/>
              <a:cxnLst/>
              <a:rect l="l" t="t" r="r" b="b"/>
              <a:pathLst>
                <a:path w="203200" h="3489579">
                  <a:moveTo>
                    <a:pt x="0" y="101600"/>
                  </a:moveTo>
                  <a:cubicBezTo>
                    <a:pt x="0" y="45466"/>
                    <a:pt x="45466" y="0"/>
                    <a:pt x="101600" y="0"/>
                  </a:cubicBezTo>
                  <a:cubicBezTo>
                    <a:pt x="157734" y="0"/>
                    <a:pt x="203200" y="45466"/>
                    <a:pt x="203200" y="101600"/>
                  </a:cubicBezTo>
                  <a:lnTo>
                    <a:pt x="203200" y="3387979"/>
                  </a:lnTo>
                  <a:cubicBezTo>
                    <a:pt x="203200" y="3444113"/>
                    <a:pt x="157734" y="3489579"/>
                    <a:pt x="101600" y="3489579"/>
                  </a:cubicBezTo>
                  <a:cubicBezTo>
                    <a:pt x="45466" y="3489579"/>
                    <a:pt x="0" y="3444113"/>
                    <a:pt x="0" y="3387979"/>
                  </a:cubicBezTo>
                  <a:close/>
                </a:path>
              </a:pathLst>
            </a:custGeom>
            <a:solidFill>
              <a:srgbClr val="4950BC"/>
            </a:solidFill>
          </p:spPr>
        </p:sp>
      </p:grpSp>
      <p:sp>
        <p:nvSpPr>
          <p:cNvPr id="15" name="TextBox 15"/>
          <p:cNvSpPr txBox="1"/>
          <p:nvPr/>
        </p:nvSpPr>
        <p:spPr>
          <a:xfrm>
            <a:off x="1428155" y="7178129"/>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Scattered Details</a:t>
            </a:r>
          </a:p>
        </p:txBody>
      </p:sp>
      <p:sp>
        <p:nvSpPr>
          <p:cNvPr id="16" name="TextBox 16"/>
          <p:cNvSpPr txBox="1"/>
          <p:nvPr/>
        </p:nvSpPr>
        <p:spPr>
          <a:xfrm>
            <a:off x="1428155" y="7724477"/>
            <a:ext cx="4487912" cy="1446610"/>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Event info fragmented across email, notes, and messaging apps—nothing centralized</a:t>
            </a:r>
          </a:p>
        </p:txBody>
      </p:sp>
      <p:grpSp>
        <p:nvGrpSpPr>
          <p:cNvPr id="17" name="Group 17"/>
          <p:cNvGrpSpPr/>
          <p:nvPr/>
        </p:nvGrpSpPr>
        <p:grpSpPr>
          <a:xfrm>
            <a:off x="6502152" y="6856511"/>
            <a:ext cx="5283547" cy="2655243"/>
            <a:chOff x="0" y="0"/>
            <a:chExt cx="7044730" cy="3540323"/>
          </a:xfrm>
        </p:grpSpPr>
        <p:sp>
          <p:nvSpPr>
            <p:cNvPr id="18" name="Freeform 18"/>
            <p:cNvSpPr/>
            <p:nvPr/>
          </p:nvSpPr>
          <p:spPr>
            <a:xfrm>
              <a:off x="25400" y="25400"/>
              <a:ext cx="6993890" cy="3489452"/>
            </a:xfrm>
            <a:custGeom>
              <a:avLst/>
              <a:gdLst/>
              <a:ahLst/>
              <a:cxnLst/>
              <a:rect l="l" t="t" r="r" b="b"/>
              <a:pathLst>
                <a:path w="6993890" h="3489452">
                  <a:moveTo>
                    <a:pt x="0" y="243840"/>
                  </a:moveTo>
                  <a:cubicBezTo>
                    <a:pt x="0" y="109220"/>
                    <a:pt x="109982" y="0"/>
                    <a:pt x="245618" y="0"/>
                  </a:cubicBezTo>
                  <a:lnTo>
                    <a:pt x="6748272" y="0"/>
                  </a:lnTo>
                  <a:cubicBezTo>
                    <a:pt x="6883908" y="0"/>
                    <a:pt x="6993890" y="109220"/>
                    <a:pt x="6993890" y="243840"/>
                  </a:cubicBezTo>
                  <a:lnTo>
                    <a:pt x="6993890" y="3245612"/>
                  </a:lnTo>
                  <a:cubicBezTo>
                    <a:pt x="6993890" y="3380232"/>
                    <a:pt x="6883908" y="3489452"/>
                    <a:pt x="6748272" y="3489452"/>
                  </a:cubicBezTo>
                  <a:lnTo>
                    <a:pt x="245618" y="3489452"/>
                  </a:lnTo>
                  <a:cubicBezTo>
                    <a:pt x="109982" y="3489452"/>
                    <a:pt x="0" y="3380232"/>
                    <a:pt x="0" y="3245612"/>
                  </a:cubicBezTo>
                  <a:close/>
                </a:path>
              </a:pathLst>
            </a:custGeom>
            <a:solidFill>
              <a:srgbClr val="FFFFFF"/>
            </a:solidFill>
          </p:spPr>
        </p:sp>
        <p:sp>
          <p:nvSpPr>
            <p:cNvPr id="19" name="Freeform 19"/>
            <p:cNvSpPr/>
            <p:nvPr/>
          </p:nvSpPr>
          <p:spPr>
            <a:xfrm>
              <a:off x="0" y="0"/>
              <a:ext cx="7044690" cy="3540379"/>
            </a:xfrm>
            <a:custGeom>
              <a:avLst/>
              <a:gdLst/>
              <a:ahLst/>
              <a:cxnLst/>
              <a:rect l="l" t="t" r="r" b="b"/>
              <a:pathLst>
                <a:path w="7044690" h="3540379">
                  <a:moveTo>
                    <a:pt x="0" y="269240"/>
                  </a:moveTo>
                  <a:cubicBezTo>
                    <a:pt x="0" y="120396"/>
                    <a:pt x="121539" y="0"/>
                    <a:pt x="271018" y="0"/>
                  </a:cubicBezTo>
                  <a:lnTo>
                    <a:pt x="6773672" y="0"/>
                  </a:lnTo>
                  <a:lnTo>
                    <a:pt x="6773672" y="25400"/>
                  </a:lnTo>
                  <a:lnTo>
                    <a:pt x="6773672" y="0"/>
                  </a:lnTo>
                  <a:cubicBezTo>
                    <a:pt x="6923151" y="0"/>
                    <a:pt x="7044690" y="120396"/>
                    <a:pt x="7044690" y="269240"/>
                  </a:cubicBezTo>
                  <a:lnTo>
                    <a:pt x="7019290" y="269240"/>
                  </a:lnTo>
                  <a:lnTo>
                    <a:pt x="7044690" y="269240"/>
                  </a:lnTo>
                  <a:lnTo>
                    <a:pt x="7044690" y="3271012"/>
                  </a:lnTo>
                  <a:lnTo>
                    <a:pt x="7019290" y="3271012"/>
                  </a:lnTo>
                  <a:lnTo>
                    <a:pt x="7044690" y="3271012"/>
                  </a:lnTo>
                  <a:cubicBezTo>
                    <a:pt x="7044690" y="3419856"/>
                    <a:pt x="6923151" y="3540252"/>
                    <a:pt x="6773672" y="3540252"/>
                  </a:cubicBezTo>
                  <a:lnTo>
                    <a:pt x="6773672" y="3514852"/>
                  </a:lnTo>
                  <a:lnTo>
                    <a:pt x="6773672" y="3540252"/>
                  </a:lnTo>
                  <a:lnTo>
                    <a:pt x="271018" y="3540252"/>
                  </a:lnTo>
                  <a:lnTo>
                    <a:pt x="271018" y="3514852"/>
                  </a:lnTo>
                  <a:lnTo>
                    <a:pt x="271018" y="3540252"/>
                  </a:lnTo>
                  <a:cubicBezTo>
                    <a:pt x="121539" y="3540379"/>
                    <a:pt x="0" y="3419983"/>
                    <a:pt x="0" y="3271012"/>
                  </a:cubicBezTo>
                  <a:lnTo>
                    <a:pt x="0" y="269240"/>
                  </a:lnTo>
                  <a:lnTo>
                    <a:pt x="25400" y="269240"/>
                  </a:lnTo>
                  <a:lnTo>
                    <a:pt x="0" y="269240"/>
                  </a:lnTo>
                  <a:moveTo>
                    <a:pt x="50800" y="269240"/>
                  </a:moveTo>
                  <a:lnTo>
                    <a:pt x="50800" y="3271012"/>
                  </a:lnTo>
                  <a:lnTo>
                    <a:pt x="25400" y="3271012"/>
                  </a:lnTo>
                  <a:lnTo>
                    <a:pt x="50800" y="3271012"/>
                  </a:lnTo>
                  <a:cubicBezTo>
                    <a:pt x="50800" y="3391535"/>
                    <a:pt x="149225" y="3489452"/>
                    <a:pt x="271018" y="3489452"/>
                  </a:cubicBezTo>
                  <a:lnTo>
                    <a:pt x="6773672" y="3489452"/>
                  </a:lnTo>
                  <a:cubicBezTo>
                    <a:pt x="6895465" y="3489452"/>
                    <a:pt x="6993890" y="3391535"/>
                    <a:pt x="6993890" y="3271012"/>
                  </a:cubicBezTo>
                  <a:lnTo>
                    <a:pt x="6993890" y="269240"/>
                  </a:lnTo>
                  <a:cubicBezTo>
                    <a:pt x="6993890" y="148717"/>
                    <a:pt x="6895465" y="50800"/>
                    <a:pt x="6773672" y="50800"/>
                  </a:cubicBezTo>
                  <a:lnTo>
                    <a:pt x="271018" y="50800"/>
                  </a:lnTo>
                  <a:lnTo>
                    <a:pt x="271018" y="25400"/>
                  </a:lnTo>
                  <a:lnTo>
                    <a:pt x="271018" y="50800"/>
                  </a:lnTo>
                  <a:cubicBezTo>
                    <a:pt x="149225" y="50800"/>
                    <a:pt x="50800" y="148717"/>
                    <a:pt x="50800" y="269240"/>
                  </a:cubicBezTo>
                  <a:close/>
                </a:path>
              </a:pathLst>
            </a:custGeom>
            <a:solidFill>
              <a:srgbClr val="C0C1D7"/>
            </a:solidFill>
          </p:spPr>
        </p:sp>
      </p:grpSp>
      <p:grpSp>
        <p:nvGrpSpPr>
          <p:cNvPr id="20" name="Group 20"/>
          <p:cNvGrpSpPr/>
          <p:nvPr/>
        </p:nvGrpSpPr>
        <p:grpSpPr>
          <a:xfrm>
            <a:off x="6483102" y="6875561"/>
            <a:ext cx="152400" cy="2617143"/>
            <a:chOff x="0" y="0"/>
            <a:chExt cx="203200" cy="3489523"/>
          </a:xfrm>
        </p:grpSpPr>
        <p:sp>
          <p:nvSpPr>
            <p:cNvPr id="21" name="Freeform 21"/>
            <p:cNvSpPr/>
            <p:nvPr/>
          </p:nvSpPr>
          <p:spPr>
            <a:xfrm>
              <a:off x="0" y="0"/>
              <a:ext cx="203200" cy="3489579"/>
            </a:xfrm>
            <a:custGeom>
              <a:avLst/>
              <a:gdLst/>
              <a:ahLst/>
              <a:cxnLst/>
              <a:rect l="l" t="t" r="r" b="b"/>
              <a:pathLst>
                <a:path w="203200" h="3489579">
                  <a:moveTo>
                    <a:pt x="0" y="101600"/>
                  </a:moveTo>
                  <a:cubicBezTo>
                    <a:pt x="0" y="45466"/>
                    <a:pt x="45466" y="0"/>
                    <a:pt x="101600" y="0"/>
                  </a:cubicBezTo>
                  <a:cubicBezTo>
                    <a:pt x="157734" y="0"/>
                    <a:pt x="203200" y="45466"/>
                    <a:pt x="203200" y="101600"/>
                  </a:cubicBezTo>
                  <a:lnTo>
                    <a:pt x="203200" y="3387979"/>
                  </a:lnTo>
                  <a:cubicBezTo>
                    <a:pt x="203200" y="3444113"/>
                    <a:pt x="157734" y="3489579"/>
                    <a:pt x="101600" y="3489579"/>
                  </a:cubicBezTo>
                  <a:cubicBezTo>
                    <a:pt x="45466" y="3489579"/>
                    <a:pt x="0" y="3444113"/>
                    <a:pt x="0" y="3387979"/>
                  </a:cubicBezTo>
                  <a:close/>
                </a:path>
              </a:pathLst>
            </a:custGeom>
            <a:solidFill>
              <a:srgbClr val="4950BC"/>
            </a:solidFill>
          </p:spPr>
        </p:sp>
      </p:grpSp>
      <p:sp>
        <p:nvSpPr>
          <p:cNvPr id="22" name="TextBox 22"/>
          <p:cNvSpPr txBox="1"/>
          <p:nvPr/>
        </p:nvSpPr>
        <p:spPr>
          <a:xfrm>
            <a:off x="6957120" y="7178129"/>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No Structure</a:t>
            </a:r>
          </a:p>
        </p:txBody>
      </p:sp>
      <p:sp>
        <p:nvSpPr>
          <p:cNvPr id="23" name="TextBox 23"/>
          <p:cNvSpPr txBox="1"/>
          <p:nvPr/>
        </p:nvSpPr>
        <p:spPr>
          <a:xfrm>
            <a:off x="6957120" y="7724477"/>
            <a:ext cx="4487912" cy="1446610"/>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Hard to track essentials: date, venue, guests, special requirements, budget</a:t>
            </a:r>
          </a:p>
        </p:txBody>
      </p:sp>
      <p:grpSp>
        <p:nvGrpSpPr>
          <p:cNvPr id="24" name="Group 24"/>
          <p:cNvGrpSpPr/>
          <p:nvPr/>
        </p:nvGrpSpPr>
        <p:grpSpPr>
          <a:xfrm>
            <a:off x="12031116" y="6856511"/>
            <a:ext cx="5283547" cy="2655243"/>
            <a:chOff x="0" y="0"/>
            <a:chExt cx="7044730" cy="3540323"/>
          </a:xfrm>
        </p:grpSpPr>
        <p:sp>
          <p:nvSpPr>
            <p:cNvPr id="25" name="Freeform 25"/>
            <p:cNvSpPr/>
            <p:nvPr/>
          </p:nvSpPr>
          <p:spPr>
            <a:xfrm>
              <a:off x="25400" y="25400"/>
              <a:ext cx="6993890" cy="3489452"/>
            </a:xfrm>
            <a:custGeom>
              <a:avLst/>
              <a:gdLst/>
              <a:ahLst/>
              <a:cxnLst/>
              <a:rect l="l" t="t" r="r" b="b"/>
              <a:pathLst>
                <a:path w="6993890" h="3489452">
                  <a:moveTo>
                    <a:pt x="0" y="243840"/>
                  </a:moveTo>
                  <a:cubicBezTo>
                    <a:pt x="0" y="109220"/>
                    <a:pt x="109982" y="0"/>
                    <a:pt x="245618" y="0"/>
                  </a:cubicBezTo>
                  <a:lnTo>
                    <a:pt x="6748272" y="0"/>
                  </a:lnTo>
                  <a:cubicBezTo>
                    <a:pt x="6883908" y="0"/>
                    <a:pt x="6993890" y="109220"/>
                    <a:pt x="6993890" y="243840"/>
                  </a:cubicBezTo>
                  <a:lnTo>
                    <a:pt x="6993890" y="3245612"/>
                  </a:lnTo>
                  <a:cubicBezTo>
                    <a:pt x="6993890" y="3380232"/>
                    <a:pt x="6883908" y="3489452"/>
                    <a:pt x="6748272" y="3489452"/>
                  </a:cubicBezTo>
                  <a:lnTo>
                    <a:pt x="245618" y="3489452"/>
                  </a:lnTo>
                  <a:cubicBezTo>
                    <a:pt x="109982" y="3489452"/>
                    <a:pt x="0" y="3380232"/>
                    <a:pt x="0" y="3245612"/>
                  </a:cubicBezTo>
                  <a:close/>
                </a:path>
              </a:pathLst>
            </a:custGeom>
            <a:solidFill>
              <a:srgbClr val="FFFFFF"/>
            </a:solidFill>
          </p:spPr>
        </p:sp>
        <p:sp>
          <p:nvSpPr>
            <p:cNvPr id="26" name="Freeform 26"/>
            <p:cNvSpPr/>
            <p:nvPr/>
          </p:nvSpPr>
          <p:spPr>
            <a:xfrm>
              <a:off x="0" y="0"/>
              <a:ext cx="7044690" cy="3540379"/>
            </a:xfrm>
            <a:custGeom>
              <a:avLst/>
              <a:gdLst/>
              <a:ahLst/>
              <a:cxnLst/>
              <a:rect l="l" t="t" r="r" b="b"/>
              <a:pathLst>
                <a:path w="7044690" h="3540379">
                  <a:moveTo>
                    <a:pt x="0" y="269240"/>
                  </a:moveTo>
                  <a:cubicBezTo>
                    <a:pt x="0" y="120396"/>
                    <a:pt x="121539" y="0"/>
                    <a:pt x="271018" y="0"/>
                  </a:cubicBezTo>
                  <a:lnTo>
                    <a:pt x="6773672" y="0"/>
                  </a:lnTo>
                  <a:lnTo>
                    <a:pt x="6773672" y="25400"/>
                  </a:lnTo>
                  <a:lnTo>
                    <a:pt x="6773672" y="0"/>
                  </a:lnTo>
                  <a:cubicBezTo>
                    <a:pt x="6923151" y="0"/>
                    <a:pt x="7044690" y="120396"/>
                    <a:pt x="7044690" y="269240"/>
                  </a:cubicBezTo>
                  <a:lnTo>
                    <a:pt x="7019290" y="269240"/>
                  </a:lnTo>
                  <a:lnTo>
                    <a:pt x="7044690" y="269240"/>
                  </a:lnTo>
                  <a:lnTo>
                    <a:pt x="7044690" y="3271012"/>
                  </a:lnTo>
                  <a:lnTo>
                    <a:pt x="7019290" y="3271012"/>
                  </a:lnTo>
                  <a:lnTo>
                    <a:pt x="7044690" y="3271012"/>
                  </a:lnTo>
                  <a:cubicBezTo>
                    <a:pt x="7044690" y="3419856"/>
                    <a:pt x="6923151" y="3540252"/>
                    <a:pt x="6773672" y="3540252"/>
                  </a:cubicBezTo>
                  <a:lnTo>
                    <a:pt x="6773672" y="3514852"/>
                  </a:lnTo>
                  <a:lnTo>
                    <a:pt x="6773672" y="3540252"/>
                  </a:lnTo>
                  <a:lnTo>
                    <a:pt x="271018" y="3540252"/>
                  </a:lnTo>
                  <a:lnTo>
                    <a:pt x="271018" y="3514852"/>
                  </a:lnTo>
                  <a:lnTo>
                    <a:pt x="271018" y="3540252"/>
                  </a:lnTo>
                  <a:cubicBezTo>
                    <a:pt x="121539" y="3540379"/>
                    <a:pt x="0" y="3419983"/>
                    <a:pt x="0" y="3271012"/>
                  </a:cubicBezTo>
                  <a:lnTo>
                    <a:pt x="0" y="269240"/>
                  </a:lnTo>
                  <a:lnTo>
                    <a:pt x="25400" y="269240"/>
                  </a:lnTo>
                  <a:lnTo>
                    <a:pt x="0" y="269240"/>
                  </a:lnTo>
                  <a:moveTo>
                    <a:pt x="50800" y="269240"/>
                  </a:moveTo>
                  <a:lnTo>
                    <a:pt x="50800" y="3271012"/>
                  </a:lnTo>
                  <a:lnTo>
                    <a:pt x="25400" y="3271012"/>
                  </a:lnTo>
                  <a:lnTo>
                    <a:pt x="50800" y="3271012"/>
                  </a:lnTo>
                  <a:cubicBezTo>
                    <a:pt x="50800" y="3391535"/>
                    <a:pt x="149225" y="3489452"/>
                    <a:pt x="271018" y="3489452"/>
                  </a:cubicBezTo>
                  <a:lnTo>
                    <a:pt x="6773672" y="3489452"/>
                  </a:lnTo>
                  <a:cubicBezTo>
                    <a:pt x="6895465" y="3489452"/>
                    <a:pt x="6993890" y="3391535"/>
                    <a:pt x="6993890" y="3271012"/>
                  </a:cubicBezTo>
                  <a:lnTo>
                    <a:pt x="6993890" y="269240"/>
                  </a:lnTo>
                  <a:cubicBezTo>
                    <a:pt x="6993890" y="148717"/>
                    <a:pt x="6895465" y="50800"/>
                    <a:pt x="6773672" y="50800"/>
                  </a:cubicBezTo>
                  <a:lnTo>
                    <a:pt x="271018" y="50800"/>
                  </a:lnTo>
                  <a:lnTo>
                    <a:pt x="271018" y="25400"/>
                  </a:lnTo>
                  <a:lnTo>
                    <a:pt x="271018" y="50800"/>
                  </a:lnTo>
                  <a:cubicBezTo>
                    <a:pt x="149225" y="50800"/>
                    <a:pt x="50800" y="148717"/>
                    <a:pt x="50800" y="269240"/>
                  </a:cubicBezTo>
                  <a:close/>
                </a:path>
              </a:pathLst>
            </a:custGeom>
            <a:solidFill>
              <a:srgbClr val="C0C1D7"/>
            </a:solidFill>
          </p:spPr>
        </p:sp>
      </p:grpSp>
      <p:grpSp>
        <p:nvGrpSpPr>
          <p:cNvPr id="27" name="Group 27"/>
          <p:cNvGrpSpPr/>
          <p:nvPr/>
        </p:nvGrpSpPr>
        <p:grpSpPr>
          <a:xfrm>
            <a:off x="12012066" y="6875561"/>
            <a:ext cx="152400" cy="2617143"/>
            <a:chOff x="0" y="0"/>
            <a:chExt cx="203200" cy="3489523"/>
          </a:xfrm>
        </p:grpSpPr>
        <p:sp>
          <p:nvSpPr>
            <p:cNvPr id="28" name="Freeform 28"/>
            <p:cNvSpPr/>
            <p:nvPr/>
          </p:nvSpPr>
          <p:spPr>
            <a:xfrm>
              <a:off x="0" y="0"/>
              <a:ext cx="203200" cy="3489579"/>
            </a:xfrm>
            <a:custGeom>
              <a:avLst/>
              <a:gdLst/>
              <a:ahLst/>
              <a:cxnLst/>
              <a:rect l="l" t="t" r="r" b="b"/>
              <a:pathLst>
                <a:path w="203200" h="3489579">
                  <a:moveTo>
                    <a:pt x="0" y="101600"/>
                  </a:moveTo>
                  <a:cubicBezTo>
                    <a:pt x="0" y="45466"/>
                    <a:pt x="45466" y="0"/>
                    <a:pt x="101600" y="0"/>
                  </a:cubicBezTo>
                  <a:cubicBezTo>
                    <a:pt x="157734" y="0"/>
                    <a:pt x="203200" y="45466"/>
                    <a:pt x="203200" y="101600"/>
                  </a:cubicBezTo>
                  <a:lnTo>
                    <a:pt x="203200" y="3387979"/>
                  </a:lnTo>
                  <a:cubicBezTo>
                    <a:pt x="203200" y="3444113"/>
                    <a:pt x="157734" y="3489579"/>
                    <a:pt x="101600" y="3489579"/>
                  </a:cubicBezTo>
                  <a:cubicBezTo>
                    <a:pt x="45466" y="3489579"/>
                    <a:pt x="0" y="3444113"/>
                    <a:pt x="0" y="3387979"/>
                  </a:cubicBezTo>
                  <a:close/>
                </a:path>
              </a:pathLst>
            </a:custGeom>
            <a:solidFill>
              <a:srgbClr val="4950BC"/>
            </a:solidFill>
          </p:spPr>
        </p:sp>
      </p:grpSp>
      <p:sp>
        <p:nvSpPr>
          <p:cNvPr id="29" name="TextBox 29"/>
          <p:cNvSpPr txBox="1"/>
          <p:nvPr/>
        </p:nvSpPr>
        <p:spPr>
          <a:xfrm>
            <a:off x="12486085" y="7178129"/>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Poor Coordination</a:t>
            </a:r>
          </a:p>
        </p:txBody>
      </p:sp>
      <p:sp>
        <p:nvSpPr>
          <p:cNvPr id="30" name="TextBox 30"/>
          <p:cNvSpPr txBox="1"/>
          <p:nvPr/>
        </p:nvSpPr>
        <p:spPr>
          <a:xfrm>
            <a:off x="12486085" y="7724477"/>
            <a:ext cx="4487913" cy="1446610"/>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Confusion and missed details lead to stress and subpar event execution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10" name="TextBox 10"/>
          <p:cNvSpPr txBox="1"/>
          <p:nvPr/>
        </p:nvSpPr>
        <p:spPr>
          <a:xfrm>
            <a:off x="992238" y="1824930"/>
            <a:ext cx="7088237" cy="914549"/>
          </a:xfrm>
          <a:prstGeom prst="rect">
            <a:avLst/>
          </a:prstGeom>
        </p:spPr>
        <p:txBody>
          <a:bodyPr lIns="0" tIns="0" rIns="0" bIns="0" rtlCol="0" anchor="t">
            <a:spAutoFit/>
          </a:bodyPr>
          <a:lstStyle/>
          <a:p>
            <a:pPr algn="l">
              <a:lnSpc>
                <a:spcPts val="6937"/>
              </a:lnSpc>
            </a:pPr>
            <a:r>
              <a:rPr lang="en-US" sz="5562" b="1">
                <a:solidFill>
                  <a:srgbClr val="000000"/>
                </a:solidFill>
                <a:latin typeface="Inter Bold"/>
                <a:ea typeface="Inter Bold"/>
                <a:cs typeface="Inter Bold"/>
                <a:sym typeface="Inter Bold"/>
              </a:rPr>
              <a:t>Meet EventMate</a:t>
            </a:r>
          </a:p>
        </p:txBody>
      </p:sp>
      <p:sp>
        <p:nvSpPr>
          <p:cNvPr id="11" name="TextBox 11"/>
          <p:cNvSpPr txBox="1"/>
          <p:nvPr/>
        </p:nvSpPr>
        <p:spPr>
          <a:xfrm>
            <a:off x="992238" y="3078956"/>
            <a:ext cx="9445526" cy="53935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One platform. All your events. Zero stress.</a:t>
            </a:r>
          </a:p>
        </p:txBody>
      </p:sp>
      <p:grpSp>
        <p:nvGrpSpPr>
          <p:cNvPr id="12" name="Group 12"/>
          <p:cNvGrpSpPr/>
          <p:nvPr/>
        </p:nvGrpSpPr>
        <p:grpSpPr>
          <a:xfrm>
            <a:off x="987475" y="3932485"/>
            <a:ext cx="4590455" cy="2569517"/>
            <a:chOff x="0" y="0"/>
            <a:chExt cx="6120607" cy="3426023"/>
          </a:xfrm>
        </p:grpSpPr>
        <p:sp>
          <p:nvSpPr>
            <p:cNvPr id="13" name="Freeform 13"/>
            <p:cNvSpPr/>
            <p:nvPr/>
          </p:nvSpPr>
          <p:spPr>
            <a:xfrm>
              <a:off x="6350" y="6350"/>
              <a:ext cx="6107811" cy="3413252"/>
            </a:xfrm>
            <a:custGeom>
              <a:avLst/>
              <a:gdLst/>
              <a:ahLst/>
              <a:cxnLst/>
              <a:rect l="l" t="t" r="r" b="b"/>
              <a:pathLst>
                <a:path w="6107811" h="3413252">
                  <a:moveTo>
                    <a:pt x="0" y="158750"/>
                  </a:moveTo>
                  <a:cubicBezTo>
                    <a:pt x="0" y="71120"/>
                    <a:pt x="71247" y="0"/>
                    <a:pt x="159004" y="0"/>
                  </a:cubicBezTo>
                  <a:lnTo>
                    <a:pt x="5948807" y="0"/>
                  </a:lnTo>
                  <a:cubicBezTo>
                    <a:pt x="6036691" y="0"/>
                    <a:pt x="6107811" y="71120"/>
                    <a:pt x="6107811" y="158750"/>
                  </a:cubicBezTo>
                  <a:lnTo>
                    <a:pt x="6107811" y="3254502"/>
                  </a:lnTo>
                  <a:cubicBezTo>
                    <a:pt x="6107811" y="3342259"/>
                    <a:pt x="6036564" y="3413252"/>
                    <a:pt x="5948807" y="3413252"/>
                  </a:cubicBezTo>
                  <a:lnTo>
                    <a:pt x="159004" y="3413252"/>
                  </a:lnTo>
                  <a:cubicBezTo>
                    <a:pt x="71120" y="3413252"/>
                    <a:pt x="0" y="3342132"/>
                    <a:pt x="0" y="3254502"/>
                  </a:cubicBezTo>
                  <a:close/>
                </a:path>
              </a:pathLst>
            </a:custGeom>
            <a:solidFill>
              <a:srgbClr val="DADBF1"/>
            </a:solidFill>
          </p:spPr>
        </p:sp>
        <p:sp>
          <p:nvSpPr>
            <p:cNvPr id="14" name="Freeform 14"/>
            <p:cNvSpPr/>
            <p:nvPr/>
          </p:nvSpPr>
          <p:spPr>
            <a:xfrm>
              <a:off x="0" y="0"/>
              <a:ext cx="6120511" cy="3425952"/>
            </a:xfrm>
            <a:custGeom>
              <a:avLst/>
              <a:gdLst/>
              <a:ahLst/>
              <a:cxnLst/>
              <a:rect l="l" t="t" r="r" b="b"/>
              <a:pathLst>
                <a:path w="6120511" h="3425952">
                  <a:moveTo>
                    <a:pt x="0" y="165100"/>
                  </a:moveTo>
                  <a:cubicBezTo>
                    <a:pt x="0" y="73914"/>
                    <a:pt x="74041" y="0"/>
                    <a:pt x="165354" y="0"/>
                  </a:cubicBezTo>
                  <a:lnTo>
                    <a:pt x="5955157" y="0"/>
                  </a:lnTo>
                  <a:lnTo>
                    <a:pt x="5955157" y="6350"/>
                  </a:lnTo>
                  <a:lnTo>
                    <a:pt x="5955157" y="0"/>
                  </a:lnTo>
                  <a:cubicBezTo>
                    <a:pt x="6046470" y="0"/>
                    <a:pt x="6120511" y="73914"/>
                    <a:pt x="6120511" y="165100"/>
                  </a:cubicBezTo>
                  <a:lnTo>
                    <a:pt x="6114161" y="165100"/>
                  </a:lnTo>
                  <a:lnTo>
                    <a:pt x="6120511" y="165100"/>
                  </a:lnTo>
                  <a:lnTo>
                    <a:pt x="6120511" y="3260852"/>
                  </a:lnTo>
                  <a:lnTo>
                    <a:pt x="6114161" y="3260852"/>
                  </a:lnTo>
                  <a:lnTo>
                    <a:pt x="6120511" y="3260852"/>
                  </a:lnTo>
                  <a:cubicBezTo>
                    <a:pt x="6120511" y="3352038"/>
                    <a:pt x="6046470" y="3425952"/>
                    <a:pt x="5955157" y="3425952"/>
                  </a:cubicBezTo>
                  <a:lnTo>
                    <a:pt x="5955157" y="3419602"/>
                  </a:lnTo>
                  <a:lnTo>
                    <a:pt x="5955157" y="3425952"/>
                  </a:lnTo>
                  <a:lnTo>
                    <a:pt x="165354" y="3425952"/>
                  </a:lnTo>
                  <a:lnTo>
                    <a:pt x="165354" y="3419602"/>
                  </a:lnTo>
                  <a:lnTo>
                    <a:pt x="165354" y="3425952"/>
                  </a:lnTo>
                  <a:cubicBezTo>
                    <a:pt x="74041" y="3425952"/>
                    <a:pt x="0" y="3352038"/>
                    <a:pt x="0" y="3260852"/>
                  </a:cubicBezTo>
                  <a:lnTo>
                    <a:pt x="0" y="165100"/>
                  </a:lnTo>
                  <a:lnTo>
                    <a:pt x="6350" y="165100"/>
                  </a:lnTo>
                  <a:lnTo>
                    <a:pt x="0" y="165100"/>
                  </a:lnTo>
                  <a:moveTo>
                    <a:pt x="12700" y="165100"/>
                  </a:moveTo>
                  <a:lnTo>
                    <a:pt x="12700" y="3260852"/>
                  </a:lnTo>
                  <a:lnTo>
                    <a:pt x="6350" y="3260852"/>
                  </a:lnTo>
                  <a:lnTo>
                    <a:pt x="12700" y="3260852"/>
                  </a:lnTo>
                  <a:cubicBezTo>
                    <a:pt x="12700" y="3345053"/>
                    <a:pt x="81026" y="3413252"/>
                    <a:pt x="165354" y="3413252"/>
                  </a:cubicBezTo>
                  <a:lnTo>
                    <a:pt x="5955157" y="3413252"/>
                  </a:lnTo>
                  <a:cubicBezTo>
                    <a:pt x="6039485" y="3413252"/>
                    <a:pt x="6107811" y="3345053"/>
                    <a:pt x="6107811" y="3260852"/>
                  </a:cubicBezTo>
                  <a:lnTo>
                    <a:pt x="6107811" y="165100"/>
                  </a:lnTo>
                  <a:cubicBezTo>
                    <a:pt x="6107811" y="80899"/>
                    <a:pt x="6039485" y="12700"/>
                    <a:pt x="5955157" y="12700"/>
                  </a:cubicBezTo>
                  <a:lnTo>
                    <a:pt x="165354" y="12700"/>
                  </a:lnTo>
                  <a:lnTo>
                    <a:pt x="165354" y="6350"/>
                  </a:lnTo>
                  <a:lnTo>
                    <a:pt x="165354" y="12700"/>
                  </a:lnTo>
                  <a:cubicBezTo>
                    <a:pt x="81026" y="12700"/>
                    <a:pt x="12700" y="80899"/>
                    <a:pt x="12700" y="165100"/>
                  </a:cubicBezTo>
                  <a:close/>
                </a:path>
              </a:pathLst>
            </a:custGeom>
            <a:solidFill>
              <a:srgbClr val="C0C1D7"/>
            </a:solidFill>
          </p:spPr>
        </p:sp>
      </p:grpSp>
      <p:sp>
        <p:nvSpPr>
          <p:cNvPr id="15" name="TextBox 15"/>
          <p:cNvSpPr txBox="1"/>
          <p:nvPr/>
        </p:nvSpPr>
        <p:spPr>
          <a:xfrm>
            <a:off x="1285280" y="4211240"/>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Centralized Hub</a:t>
            </a:r>
          </a:p>
        </p:txBody>
      </p:sp>
      <p:sp>
        <p:nvSpPr>
          <p:cNvPr id="16" name="TextBox 16"/>
          <p:cNvSpPr txBox="1"/>
          <p:nvPr/>
        </p:nvSpPr>
        <p:spPr>
          <a:xfrm>
            <a:off x="1285280" y="4757589"/>
            <a:ext cx="3994845" cy="992981"/>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Manage all event details in one secure, organized space</a:t>
            </a:r>
          </a:p>
        </p:txBody>
      </p:sp>
      <p:grpSp>
        <p:nvGrpSpPr>
          <p:cNvPr id="17" name="Group 17"/>
          <p:cNvGrpSpPr/>
          <p:nvPr/>
        </p:nvGrpSpPr>
        <p:grpSpPr>
          <a:xfrm>
            <a:off x="5971282" y="3932485"/>
            <a:ext cx="4590604" cy="2569517"/>
            <a:chOff x="0" y="0"/>
            <a:chExt cx="6120805" cy="3426023"/>
          </a:xfrm>
        </p:grpSpPr>
        <p:sp>
          <p:nvSpPr>
            <p:cNvPr id="18" name="Freeform 18"/>
            <p:cNvSpPr/>
            <p:nvPr/>
          </p:nvSpPr>
          <p:spPr>
            <a:xfrm>
              <a:off x="6350" y="6350"/>
              <a:ext cx="6108065" cy="3413252"/>
            </a:xfrm>
            <a:custGeom>
              <a:avLst/>
              <a:gdLst/>
              <a:ahLst/>
              <a:cxnLst/>
              <a:rect l="l" t="t" r="r" b="b"/>
              <a:pathLst>
                <a:path w="6108065" h="3413252">
                  <a:moveTo>
                    <a:pt x="0" y="158750"/>
                  </a:moveTo>
                  <a:cubicBezTo>
                    <a:pt x="0" y="71120"/>
                    <a:pt x="71247" y="0"/>
                    <a:pt x="159004" y="0"/>
                  </a:cubicBezTo>
                  <a:lnTo>
                    <a:pt x="5949061" y="0"/>
                  </a:lnTo>
                  <a:cubicBezTo>
                    <a:pt x="6036945" y="0"/>
                    <a:pt x="6108065" y="71120"/>
                    <a:pt x="6108065" y="158750"/>
                  </a:cubicBezTo>
                  <a:lnTo>
                    <a:pt x="6108065" y="3254502"/>
                  </a:lnTo>
                  <a:cubicBezTo>
                    <a:pt x="6108065" y="3342259"/>
                    <a:pt x="6036818" y="3413252"/>
                    <a:pt x="5949061" y="3413252"/>
                  </a:cubicBezTo>
                  <a:lnTo>
                    <a:pt x="159004" y="3413252"/>
                  </a:lnTo>
                  <a:cubicBezTo>
                    <a:pt x="71120" y="3413252"/>
                    <a:pt x="0" y="3342132"/>
                    <a:pt x="0" y="3254502"/>
                  </a:cubicBezTo>
                  <a:close/>
                </a:path>
              </a:pathLst>
            </a:custGeom>
            <a:solidFill>
              <a:srgbClr val="DADBF1"/>
            </a:solidFill>
          </p:spPr>
        </p:sp>
        <p:sp>
          <p:nvSpPr>
            <p:cNvPr id="19" name="Freeform 19"/>
            <p:cNvSpPr/>
            <p:nvPr/>
          </p:nvSpPr>
          <p:spPr>
            <a:xfrm>
              <a:off x="0" y="0"/>
              <a:ext cx="6120765" cy="3425952"/>
            </a:xfrm>
            <a:custGeom>
              <a:avLst/>
              <a:gdLst/>
              <a:ahLst/>
              <a:cxnLst/>
              <a:rect l="l" t="t" r="r" b="b"/>
              <a:pathLst>
                <a:path w="6120765" h="3425952">
                  <a:moveTo>
                    <a:pt x="0" y="165100"/>
                  </a:moveTo>
                  <a:cubicBezTo>
                    <a:pt x="0" y="73914"/>
                    <a:pt x="74041" y="0"/>
                    <a:pt x="165354" y="0"/>
                  </a:cubicBezTo>
                  <a:lnTo>
                    <a:pt x="5955411" y="0"/>
                  </a:lnTo>
                  <a:lnTo>
                    <a:pt x="5955411" y="6350"/>
                  </a:lnTo>
                  <a:lnTo>
                    <a:pt x="5955411" y="0"/>
                  </a:lnTo>
                  <a:cubicBezTo>
                    <a:pt x="6046724" y="0"/>
                    <a:pt x="6120765" y="73914"/>
                    <a:pt x="6120765" y="165100"/>
                  </a:cubicBezTo>
                  <a:lnTo>
                    <a:pt x="6114415" y="165100"/>
                  </a:lnTo>
                  <a:lnTo>
                    <a:pt x="6120765" y="165100"/>
                  </a:lnTo>
                  <a:lnTo>
                    <a:pt x="6120765" y="3260852"/>
                  </a:lnTo>
                  <a:lnTo>
                    <a:pt x="6114415" y="3260852"/>
                  </a:lnTo>
                  <a:lnTo>
                    <a:pt x="6120765" y="3260852"/>
                  </a:lnTo>
                  <a:cubicBezTo>
                    <a:pt x="6120765" y="3352038"/>
                    <a:pt x="6046724" y="3425952"/>
                    <a:pt x="5955411" y="3425952"/>
                  </a:cubicBezTo>
                  <a:lnTo>
                    <a:pt x="5955411" y="3419602"/>
                  </a:lnTo>
                  <a:lnTo>
                    <a:pt x="5955411" y="3425952"/>
                  </a:lnTo>
                  <a:lnTo>
                    <a:pt x="165354" y="3425952"/>
                  </a:lnTo>
                  <a:lnTo>
                    <a:pt x="165354" y="3419602"/>
                  </a:lnTo>
                  <a:lnTo>
                    <a:pt x="165354" y="3425952"/>
                  </a:lnTo>
                  <a:cubicBezTo>
                    <a:pt x="74041" y="3425952"/>
                    <a:pt x="0" y="3352038"/>
                    <a:pt x="0" y="3260852"/>
                  </a:cubicBezTo>
                  <a:lnTo>
                    <a:pt x="0" y="165100"/>
                  </a:lnTo>
                  <a:lnTo>
                    <a:pt x="6350" y="165100"/>
                  </a:lnTo>
                  <a:lnTo>
                    <a:pt x="0" y="165100"/>
                  </a:lnTo>
                  <a:moveTo>
                    <a:pt x="12700" y="165100"/>
                  </a:moveTo>
                  <a:lnTo>
                    <a:pt x="12700" y="3260852"/>
                  </a:lnTo>
                  <a:lnTo>
                    <a:pt x="6350" y="3260852"/>
                  </a:lnTo>
                  <a:lnTo>
                    <a:pt x="12700" y="3260852"/>
                  </a:lnTo>
                  <a:cubicBezTo>
                    <a:pt x="12700" y="3345053"/>
                    <a:pt x="81026" y="3413252"/>
                    <a:pt x="165354" y="3413252"/>
                  </a:cubicBezTo>
                  <a:lnTo>
                    <a:pt x="5955411" y="3413252"/>
                  </a:lnTo>
                  <a:cubicBezTo>
                    <a:pt x="6039739" y="3413252"/>
                    <a:pt x="6108065" y="3345053"/>
                    <a:pt x="6108065" y="3260852"/>
                  </a:cubicBezTo>
                  <a:lnTo>
                    <a:pt x="6108065" y="165100"/>
                  </a:lnTo>
                  <a:cubicBezTo>
                    <a:pt x="6108065" y="80899"/>
                    <a:pt x="6039739" y="12700"/>
                    <a:pt x="5955411" y="12700"/>
                  </a:cubicBezTo>
                  <a:lnTo>
                    <a:pt x="165354" y="12700"/>
                  </a:lnTo>
                  <a:lnTo>
                    <a:pt x="165354" y="6350"/>
                  </a:lnTo>
                  <a:lnTo>
                    <a:pt x="165354" y="12700"/>
                  </a:lnTo>
                  <a:cubicBezTo>
                    <a:pt x="81026" y="12700"/>
                    <a:pt x="12700" y="80899"/>
                    <a:pt x="12700" y="165100"/>
                  </a:cubicBezTo>
                  <a:close/>
                </a:path>
              </a:pathLst>
            </a:custGeom>
            <a:solidFill>
              <a:srgbClr val="C0C1D7"/>
            </a:solidFill>
          </p:spPr>
        </p:sp>
      </p:grpSp>
      <p:sp>
        <p:nvSpPr>
          <p:cNvPr id="20" name="TextBox 20"/>
          <p:cNvSpPr txBox="1"/>
          <p:nvPr/>
        </p:nvSpPr>
        <p:spPr>
          <a:xfrm>
            <a:off x="6149727" y="4211240"/>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Step-by-Step Forms</a:t>
            </a:r>
          </a:p>
        </p:txBody>
      </p:sp>
      <p:sp>
        <p:nvSpPr>
          <p:cNvPr id="21" name="TextBox 21"/>
          <p:cNvSpPr txBox="1"/>
          <p:nvPr/>
        </p:nvSpPr>
        <p:spPr>
          <a:xfrm>
            <a:off x="6149727" y="4757589"/>
            <a:ext cx="3994994" cy="1446610"/>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Structured workflows guide you through every event planning phase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8" y="2078980"/>
            <a:ext cx="8735169" cy="914549"/>
          </a:xfrm>
          <a:prstGeom prst="rect">
            <a:avLst/>
          </a:prstGeom>
        </p:spPr>
        <p:txBody>
          <a:bodyPr lIns="0" tIns="0" rIns="0" bIns="0" rtlCol="0" anchor="t">
            <a:spAutoFit/>
          </a:bodyPr>
          <a:lstStyle/>
          <a:p>
            <a:pPr algn="l">
              <a:lnSpc>
                <a:spcPts val="6937"/>
              </a:lnSpc>
            </a:pPr>
            <a:r>
              <a:rPr lang="en-US" sz="5562" b="1">
                <a:solidFill>
                  <a:srgbClr val="000000"/>
                </a:solidFill>
                <a:latin typeface="Inter Bold"/>
                <a:ea typeface="Inter Bold"/>
                <a:cs typeface="Inter Bold"/>
                <a:sym typeface="Inter Bold"/>
              </a:rPr>
              <a:t>What EventMate Delivers</a:t>
            </a:r>
          </a:p>
        </p:txBody>
      </p:sp>
      <p:grpSp>
        <p:nvGrpSpPr>
          <p:cNvPr id="7" name="Group 7"/>
          <p:cNvGrpSpPr/>
          <p:nvPr/>
        </p:nvGrpSpPr>
        <p:grpSpPr>
          <a:xfrm>
            <a:off x="992238" y="4004370"/>
            <a:ext cx="5245447" cy="38100"/>
            <a:chOff x="0" y="0"/>
            <a:chExt cx="6993930" cy="50800"/>
          </a:xfrm>
        </p:grpSpPr>
        <p:sp>
          <p:nvSpPr>
            <p:cNvPr id="8" name="Freeform 8"/>
            <p:cNvSpPr/>
            <p:nvPr/>
          </p:nvSpPr>
          <p:spPr>
            <a:xfrm>
              <a:off x="0" y="0"/>
              <a:ext cx="6993890" cy="50800"/>
            </a:xfrm>
            <a:custGeom>
              <a:avLst/>
              <a:gdLst/>
              <a:ahLst/>
              <a:cxnLst/>
              <a:rect l="l" t="t" r="r" b="b"/>
              <a:pathLst>
                <a:path w="6993890" h="50800">
                  <a:moveTo>
                    <a:pt x="0" y="0"/>
                  </a:moveTo>
                  <a:lnTo>
                    <a:pt x="6993890" y="0"/>
                  </a:lnTo>
                  <a:lnTo>
                    <a:pt x="6993890" y="50800"/>
                  </a:lnTo>
                  <a:lnTo>
                    <a:pt x="0" y="50800"/>
                  </a:lnTo>
                  <a:close/>
                </a:path>
              </a:pathLst>
            </a:custGeom>
            <a:solidFill>
              <a:srgbClr val="4950BC"/>
            </a:solidFill>
          </p:spPr>
        </p:sp>
      </p:grpSp>
      <p:sp>
        <p:nvSpPr>
          <p:cNvPr id="9" name="TextBox 9"/>
          <p:cNvSpPr txBox="1"/>
          <p:nvPr/>
        </p:nvSpPr>
        <p:spPr>
          <a:xfrm>
            <a:off x="992238" y="4203204"/>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Navigation Bar</a:t>
            </a:r>
          </a:p>
        </p:txBody>
      </p:sp>
      <p:sp>
        <p:nvSpPr>
          <p:cNvPr id="10" name="TextBox 10"/>
          <p:cNvSpPr txBox="1"/>
          <p:nvPr/>
        </p:nvSpPr>
        <p:spPr>
          <a:xfrm>
            <a:off x="992238" y="4749553"/>
            <a:ext cx="5245447" cy="992981"/>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One-click access to all features and services</a:t>
            </a:r>
          </a:p>
        </p:txBody>
      </p:sp>
      <p:grpSp>
        <p:nvGrpSpPr>
          <p:cNvPr id="11" name="Group 11"/>
          <p:cNvGrpSpPr/>
          <p:nvPr/>
        </p:nvGrpSpPr>
        <p:grpSpPr>
          <a:xfrm>
            <a:off x="6521202" y="4004370"/>
            <a:ext cx="5245447" cy="38100"/>
            <a:chOff x="0" y="0"/>
            <a:chExt cx="6993930" cy="50800"/>
          </a:xfrm>
        </p:grpSpPr>
        <p:sp>
          <p:nvSpPr>
            <p:cNvPr id="12" name="Freeform 12"/>
            <p:cNvSpPr/>
            <p:nvPr/>
          </p:nvSpPr>
          <p:spPr>
            <a:xfrm>
              <a:off x="0" y="0"/>
              <a:ext cx="6993890" cy="50800"/>
            </a:xfrm>
            <a:custGeom>
              <a:avLst/>
              <a:gdLst/>
              <a:ahLst/>
              <a:cxnLst/>
              <a:rect l="l" t="t" r="r" b="b"/>
              <a:pathLst>
                <a:path w="6993890" h="50800">
                  <a:moveTo>
                    <a:pt x="0" y="0"/>
                  </a:moveTo>
                  <a:lnTo>
                    <a:pt x="6993890" y="0"/>
                  </a:lnTo>
                  <a:lnTo>
                    <a:pt x="6993890" y="50800"/>
                  </a:lnTo>
                  <a:lnTo>
                    <a:pt x="0" y="50800"/>
                  </a:lnTo>
                  <a:close/>
                </a:path>
              </a:pathLst>
            </a:custGeom>
            <a:solidFill>
              <a:srgbClr val="4950BC"/>
            </a:solidFill>
          </p:spPr>
        </p:sp>
      </p:grpSp>
      <p:sp>
        <p:nvSpPr>
          <p:cNvPr id="13" name="TextBox 13"/>
          <p:cNvSpPr txBox="1"/>
          <p:nvPr/>
        </p:nvSpPr>
        <p:spPr>
          <a:xfrm>
            <a:off x="6521202" y="4203204"/>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Service Categories</a:t>
            </a:r>
          </a:p>
        </p:txBody>
      </p:sp>
      <p:sp>
        <p:nvSpPr>
          <p:cNvPr id="14" name="TextBox 14"/>
          <p:cNvSpPr txBox="1"/>
          <p:nvPr/>
        </p:nvSpPr>
        <p:spPr>
          <a:xfrm>
            <a:off x="6521202" y="4749553"/>
            <a:ext cx="5245447" cy="992981"/>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Browse Birthday, Wedding, Party, Camping, and more</a:t>
            </a:r>
          </a:p>
        </p:txBody>
      </p:sp>
      <p:grpSp>
        <p:nvGrpSpPr>
          <p:cNvPr id="15" name="Group 15"/>
          <p:cNvGrpSpPr/>
          <p:nvPr/>
        </p:nvGrpSpPr>
        <p:grpSpPr>
          <a:xfrm>
            <a:off x="12050166" y="4004370"/>
            <a:ext cx="5245447" cy="38100"/>
            <a:chOff x="0" y="0"/>
            <a:chExt cx="6993930" cy="50800"/>
          </a:xfrm>
        </p:grpSpPr>
        <p:sp>
          <p:nvSpPr>
            <p:cNvPr id="16" name="Freeform 16"/>
            <p:cNvSpPr/>
            <p:nvPr/>
          </p:nvSpPr>
          <p:spPr>
            <a:xfrm>
              <a:off x="0" y="0"/>
              <a:ext cx="6993890" cy="50800"/>
            </a:xfrm>
            <a:custGeom>
              <a:avLst/>
              <a:gdLst/>
              <a:ahLst/>
              <a:cxnLst/>
              <a:rect l="l" t="t" r="r" b="b"/>
              <a:pathLst>
                <a:path w="6993890" h="50800">
                  <a:moveTo>
                    <a:pt x="0" y="0"/>
                  </a:moveTo>
                  <a:lnTo>
                    <a:pt x="6993890" y="0"/>
                  </a:lnTo>
                  <a:lnTo>
                    <a:pt x="6993890" y="50800"/>
                  </a:lnTo>
                  <a:lnTo>
                    <a:pt x="0" y="50800"/>
                  </a:lnTo>
                  <a:close/>
                </a:path>
              </a:pathLst>
            </a:custGeom>
            <a:solidFill>
              <a:srgbClr val="4950BC"/>
            </a:solidFill>
          </p:spPr>
        </p:sp>
      </p:grpSp>
      <p:sp>
        <p:nvSpPr>
          <p:cNvPr id="17" name="TextBox 17"/>
          <p:cNvSpPr txBox="1"/>
          <p:nvPr/>
        </p:nvSpPr>
        <p:spPr>
          <a:xfrm>
            <a:off x="12050166" y="4203204"/>
            <a:ext cx="4088606"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Structured Event Forms</a:t>
            </a:r>
          </a:p>
        </p:txBody>
      </p:sp>
      <p:sp>
        <p:nvSpPr>
          <p:cNvPr id="18" name="TextBox 18"/>
          <p:cNvSpPr txBox="1"/>
          <p:nvPr/>
        </p:nvSpPr>
        <p:spPr>
          <a:xfrm>
            <a:off x="12050166" y="4898826"/>
            <a:ext cx="5245447" cy="992981"/>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Tabbed interface for details, timing, venue, and guests</a:t>
            </a:r>
          </a:p>
        </p:txBody>
      </p:sp>
      <p:grpSp>
        <p:nvGrpSpPr>
          <p:cNvPr id="19" name="Group 19"/>
          <p:cNvGrpSpPr/>
          <p:nvPr/>
        </p:nvGrpSpPr>
        <p:grpSpPr>
          <a:xfrm>
            <a:off x="992238" y="6682382"/>
            <a:ext cx="8009930" cy="38100"/>
            <a:chOff x="0" y="0"/>
            <a:chExt cx="10679907" cy="50800"/>
          </a:xfrm>
        </p:grpSpPr>
        <p:sp>
          <p:nvSpPr>
            <p:cNvPr id="20" name="Freeform 20"/>
            <p:cNvSpPr/>
            <p:nvPr/>
          </p:nvSpPr>
          <p:spPr>
            <a:xfrm>
              <a:off x="0" y="0"/>
              <a:ext cx="10679938" cy="50800"/>
            </a:xfrm>
            <a:custGeom>
              <a:avLst/>
              <a:gdLst/>
              <a:ahLst/>
              <a:cxnLst/>
              <a:rect l="l" t="t" r="r" b="b"/>
              <a:pathLst>
                <a:path w="10679938" h="50800">
                  <a:moveTo>
                    <a:pt x="0" y="0"/>
                  </a:moveTo>
                  <a:lnTo>
                    <a:pt x="10679938" y="0"/>
                  </a:lnTo>
                  <a:lnTo>
                    <a:pt x="10679938" y="50800"/>
                  </a:lnTo>
                  <a:lnTo>
                    <a:pt x="0" y="50800"/>
                  </a:lnTo>
                  <a:close/>
                </a:path>
              </a:pathLst>
            </a:custGeom>
            <a:solidFill>
              <a:srgbClr val="4950BC"/>
            </a:solidFill>
          </p:spPr>
        </p:sp>
      </p:grpSp>
      <p:sp>
        <p:nvSpPr>
          <p:cNvPr id="21" name="TextBox 21"/>
          <p:cNvSpPr txBox="1"/>
          <p:nvPr/>
        </p:nvSpPr>
        <p:spPr>
          <a:xfrm>
            <a:off x="992238" y="6881217"/>
            <a:ext cx="4021782"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Contact &amp; Coordination</a:t>
            </a:r>
          </a:p>
        </p:txBody>
      </p:sp>
      <p:sp>
        <p:nvSpPr>
          <p:cNvPr id="22" name="TextBox 22"/>
          <p:cNvSpPr txBox="1"/>
          <p:nvPr/>
        </p:nvSpPr>
        <p:spPr>
          <a:xfrm>
            <a:off x="992238" y="7427565"/>
            <a:ext cx="8009930" cy="53935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Integrated contact page with map and messaging</a:t>
            </a:r>
          </a:p>
        </p:txBody>
      </p:sp>
      <p:grpSp>
        <p:nvGrpSpPr>
          <p:cNvPr id="23" name="Group 23"/>
          <p:cNvGrpSpPr/>
          <p:nvPr/>
        </p:nvGrpSpPr>
        <p:grpSpPr>
          <a:xfrm>
            <a:off x="9285685" y="6682382"/>
            <a:ext cx="8009930" cy="38100"/>
            <a:chOff x="0" y="0"/>
            <a:chExt cx="10679907" cy="50800"/>
          </a:xfrm>
        </p:grpSpPr>
        <p:sp>
          <p:nvSpPr>
            <p:cNvPr id="24" name="Freeform 24"/>
            <p:cNvSpPr/>
            <p:nvPr/>
          </p:nvSpPr>
          <p:spPr>
            <a:xfrm>
              <a:off x="0" y="0"/>
              <a:ext cx="10679938" cy="50800"/>
            </a:xfrm>
            <a:custGeom>
              <a:avLst/>
              <a:gdLst/>
              <a:ahLst/>
              <a:cxnLst/>
              <a:rect l="l" t="t" r="r" b="b"/>
              <a:pathLst>
                <a:path w="10679938" h="50800">
                  <a:moveTo>
                    <a:pt x="0" y="0"/>
                  </a:moveTo>
                  <a:lnTo>
                    <a:pt x="10679938" y="0"/>
                  </a:lnTo>
                  <a:lnTo>
                    <a:pt x="10679938" y="50800"/>
                  </a:lnTo>
                  <a:lnTo>
                    <a:pt x="0" y="50800"/>
                  </a:lnTo>
                  <a:close/>
                </a:path>
              </a:pathLst>
            </a:custGeom>
            <a:solidFill>
              <a:srgbClr val="4950BC"/>
            </a:solidFill>
          </p:spPr>
        </p:sp>
      </p:grpSp>
      <p:sp>
        <p:nvSpPr>
          <p:cNvPr id="25" name="TextBox 25"/>
          <p:cNvSpPr txBox="1"/>
          <p:nvPr/>
        </p:nvSpPr>
        <p:spPr>
          <a:xfrm>
            <a:off x="9285685" y="6881217"/>
            <a:ext cx="3876675"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Secure Authentication</a:t>
            </a:r>
          </a:p>
        </p:txBody>
      </p:sp>
      <p:sp>
        <p:nvSpPr>
          <p:cNvPr id="26" name="TextBox 26"/>
          <p:cNvSpPr txBox="1"/>
          <p:nvPr/>
        </p:nvSpPr>
        <p:spPr>
          <a:xfrm>
            <a:off x="9285685" y="7427565"/>
            <a:ext cx="8009930" cy="53935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Login and signup with encrypted user accounts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pic>
        <p:nvPicPr>
          <p:cNvPr id="3" name="Image 1" descr="preencoded.png"/>
          <p:cNvPicPr>
            <a:picLocks noChangeAspect="1"/>
          </p:cNvPicPr>
          <p:nvPr/>
        </p:nvPicPr>
        <p:blipFill>
          <a:blip r:embed="rId4"/>
          <a:stretch>
            <a:fillRect/>
          </a:stretch>
        </p:blipFill>
        <p:spPr>
          <a:xfrm>
            <a:off x="11784361" y="3413969"/>
            <a:ext cx="6149131" cy="3458915"/>
          </a:xfrm>
          <a:prstGeom prst="rect">
            <a:avLst/>
          </a:prstGeom>
        </p:spPr>
      </p:pic>
      <p:sp>
        <p:nvSpPr>
          <p:cNvPr id="4" name="Text 0"/>
          <p:cNvSpPr/>
          <p:nvPr/>
        </p:nvSpPr>
        <p:spPr>
          <a:xfrm>
            <a:off x="992238" y="1964680"/>
            <a:ext cx="5670649" cy="708720"/>
          </a:xfrm>
          <a:prstGeom prst="rect">
            <a:avLst/>
          </a:prstGeom>
          <a:noFill/>
          <a:ln/>
        </p:spPr>
        <p:txBody>
          <a:bodyPr wrap="none" lIns="0" tIns="0" rIns="0" bIns="0" rtlCol="0" anchor="t"/>
          <a:lstStyle/>
          <a:p>
            <a:pPr>
              <a:lnSpc>
                <a:spcPts val="5563"/>
              </a:lnSpc>
            </a:pPr>
            <a:r>
              <a:rPr lang="en-US" sz="4438" b="1" dirty="0">
                <a:solidFill>
                  <a:srgbClr val="000000"/>
                </a:solidFill>
                <a:latin typeface="Inter Bold" pitchFamily="34" charset="0"/>
                <a:ea typeface="Inter Bold" pitchFamily="34" charset="-122"/>
                <a:cs typeface="Inter Bold" pitchFamily="34" charset="-120"/>
              </a:rPr>
              <a:t>Core Experience</a:t>
            </a:r>
            <a:endParaRPr lang="en-US" sz="4438" dirty="0"/>
          </a:p>
        </p:txBody>
      </p:sp>
      <p:sp>
        <p:nvSpPr>
          <p:cNvPr id="5" name="Text 1"/>
          <p:cNvSpPr/>
          <p:nvPr/>
        </p:nvSpPr>
        <p:spPr>
          <a:xfrm>
            <a:off x="992238" y="2786806"/>
            <a:ext cx="9445526" cy="1771948"/>
          </a:xfrm>
          <a:prstGeom prst="rect">
            <a:avLst/>
          </a:prstGeom>
          <a:noFill/>
          <a:ln/>
        </p:spPr>
        <p:txBody>
          <a:bodyPr wrap="square" lIns="0" tIns="0" rIns="0" bIns="0" rtlCol="0" anchor="t"/>
          <a:lstStyle/>
          <a:p>
            <a:pPr>
              <a:lnSpc>
                <a:spcPts val="6938"/>
              </a:lnSpc>
            </a:pPr>
            <a:r>
              <a:rPr lang="en-US" sz="5563" b="1" dirty="0">
                <a:solidFill>
                  <a:srgbClr val="000000"/>
                </a:solidFill>
                <a:latin typeface="Inter Bold" pitchFamily="34" charset="0"/>
                <a:ea typeface="Inter Bold" pitchFamily="34" charset="-122"/>
                <a:cs typeface="Inter Bold" pitchFamily="34" charset="-120"/>
              </a:rPr>
              <a:t>Hero Section &amp; Call to Action</a:t>
            </a:r>
            <a:endParaRPr lang="en-US" sz="5563" dirty="0"/>
          </a:p>
        </p:txBody>
      </p:sp>
      <p:sp>
        <p:nvSpPr>
          <p:cNvPr id="6" name="Text 2"/>
          <p:cNvSpPr/>
          <p:nvPr/>
        </p:nvSpPr>
        <p:spPr>
          <a:xfrm>
            <a:off x="992238" y="4983956"/>
            <a:ext cx="9445526" cy="1360885"/>
          </a:xfrm>
          <a:prstGeom prst="rect">
            <a:avLst/>
          </a:prstGeom>
          <a:noFill/>
          <a:ln/>
        </p:spPr>
        <p:txBody>
          <a:bodyPr wrap="square" lIns="0" tIns="0" rIns="0" bIns="0" rtlCol="0" anchor="t"/>
          <a:lstStyle/>
          <a:p>
            <a:pPr>
              <a:lnSpc>
                <a:spcPts val="3563"/>
              </a:lnSpc>
            </a:pPr>
            <a:r>
              <a:rPr lang="en-US" sz="2188" b="1" dirty="0">
                <a:solidFill>
                  <a:srgbClr val="272525"/>
                </a:solidFill>
                <a:latin typeface="Inter" pitchFamily="34" charset="0"/>
                <a:ea typeface="Inter" pitchFamily="34" charset="-122"/>
                <a:cs typeface="Inter" pitchFamily="34" charset="-120"/>
              </a:rPr>
              <a:t>First Impression Matters.</a:t>
            </a:r>
            <a:r>
              <a:rPr lang="en-US" sz="2188" dirty="0">
                <a:solidFill>
                  <a:srgbClr val="272525"/>
                </a:solidFill>
                <a:latin typeface="Inter" pitchFamily="34" charset="0"/>
                <a:ea typeface="Inter" pitchFamily="34" charset="-122"/>
                <a:cs typeface="Inter" pitchFamily="34" charset="-120"/>
              </a:rPr>
              <a:t> The hero section instantly communicates EventMate's purpose with compelling branding and a clear "Book Now" button powered by React and smooth scroll navigation.</a:t>
            </a:r>
            <a:endParaRPr lang="en-US" sz="2188" dirty="0"/>
          </a:p>
        </p:txBody>
      </p:sp>
      <p:sp>
        <p:nvSpPr>
          <p:cNvPr id="7" name="Shape 3"/>
          <p:cNvSpPr/>
          <p:nvPr/>
        </p:nvSpPr>
        <p:spPr>
          <a:xfrm>
            <a:off x="992238" y="6663780"/>
            <a:ext cx="9445526" cy="1658391"/>
          </a:xfrm>
          <a:prstGeom prst="roundRect">
            <a:avLst>
              <a:gd name="adj" fmla="val 7181"/>
            </a:avLst>
          </a:prstGeom>
          <a:solidFill>
            <a:srgbClr val="C7C9EA"/>
          </a:solidFill>
          <a:ln/>
        </p:spPr>
      </p:sp>
      <p:pic>
        <p:nvPicPr>
          <p:cNvPr id="8" name="Image 2" descr="preencoded.png"/>
          <p:cNvPicPr>
            <a:picLocks noChangeAspect="1"/>
          </p:cNvPicPr>
          <p:nvPr/>
        </p:nvPicPr>
        <p:blipFill>
          <a:blip r:embed="rId5"/>
          <a:stretch>
            <a:fillRect/>
          </a:stretch>
        </p:blipFill>
        <p:spPr>
          <a:xfrm>
            <a:off x="1275755" y="7093892"/>
            <a:ext cx="354360" cy="283518"/>
          </a:xfrm>
          <a:prstGeom prst="rect">
            <a:avLst/>
          </a:prstGeom>
        </p:spPr>
      </p:pic>
      <p:sp>
        <p:nvSpPr>
          <p:cNvPr id="9" name="Text 4"/>
          <p:cNvSpPr/>
          <p:nvPr/>
        </p:nvSpPr>
        <p:spPr>
          <a:xfrm>
            <a:off x="1913633" y="7018140"/>
            <a:ext cx="8240614" cy="907256"/>
          </a:xfrm>
          <a:prstGeom prst="rect">
            <a:avLst/>
          </a:prstGeom>
          <a:noFill/>
          <a:ln/>
        </p:spPr>
        <p:txBody>
          <a:bodyPr wrap="square" lIns="0" tIns="0" rIns="0" bIns="0" rtlCol="0" anchor="t"/>
          <a:lstStyle/>
          <a:p>
            <a:pPr>
              <a:lnSpc>
                <a:spcPts val="3563"/>
              </a:lnSpc>
            </a:pPr>
            <a:r>
              <a:rPr lang="en-US" sz="2188" dirty="0">
                <a:solidFill>
                  <a:srgbClr val="000000"/>
                </a:solidFill>
                <a:latin typeface="Inter" pitchFamily="34" charset="0"/>
                <a:ea typeface="Inter" pitchFamily="34" charset="-122"/>
                <a:cs typeface="Inter" pitchFamily="34" charset="-120"/>
              </a:rPr>
              <a:t>User lands → Reads tagline → Clicks "Book Now" → Navigates to services or contact section</a:t>
            </a:r>
            <a:endParaRPr lang="en-US" sz="2188" dirty="0"/>
          </a:p>
        </p:txBody>
      </p:sp>
    </p:spTree>
    <p:extLst>
      <p:ext uri="{BB962C8B-B14F-4D97-AF65-F5344CB8AC3E}">
        <p14:creationId xmlns:p14="http://schemas.microsoft.com/office/powerpoint/2010/main" val="365020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8" y="811114"/>
            <a:ext cx="5387131" cy="702022"/>
          </a:xfrm>
          <a:prstGeom prst="rect">
            <a:avLst/>
          </a:prstGeom>
        </p:spPr>
        <p:txBody>
          <a:bodyPr lIns="0" tIns="0" rIns="0" bIns="0" rtlCol="0" anchor="t">
            <a:spAutoFit/>
          </a:bodyPr>
          <a:lstStyle/>
          <a:p>
            <a:pPr algn="l">
              <a:lnSpc>
                <a:spcPts val="5250"/>
              </a:lnSpc>
            </a:pPr>
            <a:r>
              <a:rPr lang="en-US" sz="4187" b="1">
                <a:solidFill>
                  <a:srgbClr val="000000"/>
                </a:solidFill>
                <a:latin typeface="Inter Bold"/>
                <a:ea typeface="Inter Bold"/>
                <a:cs typeface="Inter Bold"/>
                <a:sym typeface="Inter Bold"/>
              </a:rPr>
              <a:t>Authentication</a:t>
            </a:r>
          </a:p>
        </p:txBody>
      </p:sp>
      <p:sp>
        <p:nvSpPr>
          <p:cNvPr id="7" name="TextBox 7"/>
          <p:cNvSpPr txBox="1"/>
          <p:nvPr/>
        </p:nvSpPr>
        <p:spPr>
          <a:xfrm>
            <a:off x="992238" y="1582639"/>
            <a:ext cx="7379048" cy="879872"/>
          </a:xfrm>
          <a:prstGeom prst="rect">
            <a:avLst/>
          </a:prstGeom>
        </p:spPr>
        <p:txBody>
          <a:bodyPr lIns="0" tIns="0" rIns="0" bIns="0" rtlCol="0" anchor="t">
            <a:spAutoFit/>
          </a:bodyPr>
          <a:lstStyle/>
          <a:p>
            <a:pPr algn="l">
              <a:lnSpc>
                <a:spcPts val="6625"/>
              </a:lnSpc>
            </a:pPr>
            <a:r>
              <a:rPr lang="en-US" sz="5250" b="1">
                <a:solidFill>
                  <a:srgbClr val="000000"/>
                </a:solidFill>
                <a:latin typeface="Inter Bold"/>
                <a:ea typeface="Inter Bold"/>
                <a:cs typeface="Inter Bold"/>
                <a:sym typeface="Inter Bold"/>
              </a:rPr>
              <a:t>Secure Signup &amp; Login</a:t>
            </a:r>
          </a:p>
        </p:txBody>
      </p:sp>
      <p:grpSp>
        <p:nvGrpSpPr>
          <p:cNvPr id="8" name="Group 8"/>
          <p:cNvGrpSpPr/>
          <p:nvPr/>
        </p:nvGrpSpPr>
        <p:grpSpPr>
          <a:xfrm>
            <a:off x="992238" y="3169444"/>
            <a:ext cx="7431881" cy="4180434"/>
            <a:chOff x="0" y="0"/>
            <a:chExt cx="9909175" cy="5573912"/>
          </a:xfrm>
        </p:grpSpPr>
        <p:sp>
          <p:nvSpPr>
            <p:cNvPr id="9" name="Freeform 9" descr="preencoded.png"/>
            <p:cNvSpPr/>
            <p:nvPr/>
          </p:nvSpPr>
          <p:spPr>
            <a:xfrm>
              <a:off x="0" y="0"/>
              <a:ext cx="9909175" cy="5573903"/>
            </a:xfrm>
            <a:custGeom>
              <a:avLst/>
              <a:gdLst/>
              <a:ahLst/>
              <a:cxnLst/>
              <a:rect l="l" t="t" r="r" b="b"/>
              <a:pathLst>
                <a:path w="9909175" h="5573903">
                  <a:moveTo>
                    <a:pt x="0" y="0"/>
                  </a:moveTo>
                  <a:lnTo>
                    <a:pt x="9909175" y="0"/>
                  </a:lnTo>
                  <a:lnTo>
                    <a:pt x="9909175" y="5573903"/>
                  </a:lnTo>
                  <a:lnTo>
                    <a:pt x="0" y="5573903"/>
                  </a:lnTo>
                  <a:lnTo>
                    <a:pt x="0" y="0"/>
                  </a:lnTo>
                  <a:close/>
                </a:path>
              </a:pathLst>
            </a:custGeom>
            <a:blipFill>
              <a:blip r:embed="rId2"/>
              <a:stretch>
                <a:fillRect t="-28" b="-28"/>
              </a:stretch>
            </a:blipFill>
          </p:spPr>
        </p:sp>
      </p:grpSp>
      <p:sp>
        <p:nvSpPr>
          <p:cNvPr id="10" name="TextBox 10"/>
          <p:cNvSpPr txBox="1"/>
          <p:nvPr/>
        </p:nvSpPr>
        <p:spPr>
          <a:xfrm>
            <a:off x="992238" y="7633841"/>
            <a:ext cx="3366939" cy="439787"/>
          </a:xfrm>
          <a:prstGeom prst="rect">
            <a:avLst/>
          </a:prstGeom>
        </p:spPr>
        <p:txBody>
          <a:bodyPr lIns="0" tIns="0" rIns="0" bIns="0" rtlCol="0" anchor="t">
            <a:spAutoFit/>
          </a:bodyPr>
          <a:lstStyle/>
          <a:p>
            <a:pPr algn="l">
              <a:lnSpc>
                <a:spcPts val="3312"/>
              </a:lnSpc>
            </a:pPr>
            <a:r>
              <a:rPr lang="en-US" sz="2625" b="1">
                <a:solidFill>
                  <a:srgbClr val="000000"/>
                </a:solidFill>
                <a:latin typeface="Inter Bold"/>
                <a:ea typeface="Inter Bold"/>
                <a:cs typeface="Inter Bold"/>
                <a:sym typeface="Inter Bold"/>
              </a:rPr>
              <a:t>Signup Page</a:t>
            </a:r>
          </a:p>
        </p:txBody>
      </p:sp>
      <p:sp>
        <p:nvSpPr>
          <p:cNvPr id="11" name="TextBox 11"/>
          <p:cNvSpPr txBox="1"/>
          <p:nvPr/>
        </p:nvSpPr>
        <p:spPr>
          <a:xfrm>
            <a:off x="992238" y="8247609"/>
            <a:ext cx="7823150" cy="957262"/>
          </a:xfrm>
          <a:prstGeom prst="rect">
            <a:avLst/>
          </a:prstGeom>
        </p:spPr>
        <p:txBody>
          <a:bodyPr lIns="0" tIns="0" rIns="0" bIns="0" rtlCol="0" anchor="t">
            <a:spAutoFit/>
          </a:bodyPr>
          <a:lstStyle/>
          <a:p>
            <a:pPr algn="l">
              <a:lnSpc>
                <a:spcPts val="3374"/>
              </a:lnSpc>
            </a:pPr>
            <a:r>
              <a:rPr lang="en-US" sz="2062">
                <a:solidFill>
                  <a:srgbClr val="272525"/>
                </a:solidFill>
                <a:latin typeface="Inter"/>
                <a:ea typeface="Inter"/>
                <a:cs typeface="Inter"/>
                <a:sym typeface="Inter"/>
              </a:rPr>
              <a:t>New users create accounts with name, email, and secure password using React's controlled components</a:t>
            </a:r>
          </a:p>
        </p:txBody>
      </p:sp>
      <p:grpSp>
        <p:nvGrpSpPr>
          <p:cNvPr id="12" name="Group 12"/>
          <p:cNvGrpSpPr/>
          <p:nvPr/>
        </p:nvGrpSpPr>
        <p:grpSpPr>
          <a:xfrm>
            <a:off x="9482137" y="3169444"/>
            <a:ext cx="7431881" cy="4180434"/>
            <a:chOff x="0" y="0"/>
            <a:chExt cx="9909175" cy="5573912"/>
          </a:xfrm>
        </p:grpSpPr>
        <p:sp>
          <p:nvSpPr>
            <p:cNvPr id="13" name="Freeform 13" descr="preencoded.png"/>
            <p:cNvSpPr/>
            <p:nvPr/>
          </p:nvSpPr>
          <p:spPr>
            <a:xfrm>
              <a:off x="0" y="0"/>
              <a:ext cx="9909175" cy="5573903"/>
            </a:xfrm>
            <a:custGeom>
              <a:avLst/>
              <a:gdLst/>
              <a:ahLst/>
              <a:cxnLst/>
              <a:rect l="l" t="t" r="r" b="b"/>
              <a:pathLst>
                <a:path w="9909175" h="5573903">
                  <a:moveTo>
                    <a:pt x="0" y="0"/>
                  </a:moveTo>
                  <a:lnTo>
                    <a:pt x="9909175" y="0"/>
                  </a:lnTo>
                  <a:lnTo>
                    <a:pt x="9909175" y="5573903"/>
                  </a:lnTo>
                  <a:lnTo>
                    <a:pt x="0" y="5573903"/>
                  </a:lnTo>
                  <a:lnTo>
                    <a:pt x="0" y="0"/>
                  </a:lnTo>
                  <a:close/>
                </a:path>
              </a:pathLst>
            </a:custGeom>
            <a:blipFill>
              <a:blip r:embed="rId3"/>
              <a:stretch>
                <a:fillRect t="-28" b="-28"/>
              </a:stretch>
            </a:blipFill>
          </p:spPr>
        </p:sp>
      </p:grpSp>
      <p:sp>
        <p:nvSpPr>
          <p:cNvPr id="14" name="TextBox 14"/>
          <p:cNvSpPr txBox="1"/>
          <p:nvPr/>
        </p:nvSpPr>
        <p:spPr>
          <a:xfrm>
            <a:off x="9482137" y="7633841"/>
            <a:ext cx="3366939" cy="439787"/>
          </a:xfrm>
          <a:prstGeom prst="rect">
            <a:avLst/>
          </a:prstGeom>
        </p:spPr>
        <p:txBody>
          <a:bodyPr lIns="0" tIns="0" rIns="0" bIns="0" rtlCol="0" anchor="t">
            <a:spAutoFit/>
          </a:bodyPr>
          <a:lstStyle/>
          <a:p>
            <a:pPr algn="l">
              <a:lnSpc>
                <a:spcPts val="3312"/>
              </a:lnSpc>
            </a:pPr>
            <a:r>
              <a:rPr lang="en-US" sz="2625" b="1">
                <a:solidFill>
                  <a:srgbClr val="000000"/>
                </a:solidFill>
                <a:latin typeface="Inter Bold"/>
                <a:ea typeface="Inter Bold"/>
                <a:cs typeface="Inter Bold"/>
                <a:sym typeface="Inter Bold"/>
              </a:rPr>
              <a:t>Login Page</a:t>
            </a:r>
          </a:p>
        </p:txBody>
      </p:sp>
      <p:sp>
        <p:nvSpPr>
          <p:cNvPr id="15" name="TextBox 15"/>
          <p:cNvSpPr txBox="1"/>
          <p:nvPr/>
        </p:nvSpPr>
        <p:spPr>
          <a:xfrm>
            <a:off x="9482137" y="8247609"/>
            <a:ext cx="7823150" cy="957262"/>
          </a:xfrm>
          <a:prstGeom prst="rect">
            <a:avLst/>
          </a:prstGeom>
        </p:spPr>
        <p:txBody>
          <a:bodyPr lIns="0" tIns="0" rIns="0" bIns="0" rtlCol="0" anchor="t">
            <a:spAutoFit/>
          </a:bodyPr>
          <a:lstStyle/>
          <a:p>
            <a:pPr algn="l">
              <a:lnSpc>
                <a:spcPts val="3374"/>
              </a:lnSpc>
            </a:pPr>
            <a:r>
              <a:rPr lang="en-US" sz="2062">
                <a:solidFill>
                  <a:srgbClr val="272525"/>
                </a:solidFill>
                <a:latin typeface="Inter"/>
                <a:ea typeface="Inter"/>
                <a:cs typeface="Inter"/>
                <a:sym typeface="Inter"/>
              </a:rPr>
              <a:t>Existing users authenticate with email and password to access their event dashboard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pic>
        <p:nvPicPr>
          <p:cNvPr id="3" name="Image 1" descr="preencoded.png"/>
          <p:cNvPicPr>
            <a:picLocks noChangeAspect="1"/>
          </p:cNvPicPr>
          <p:nvPr/>
        </p:nvPicPr>
        <p:blipFill>
          <a:blip r:embed="rId4"/>
          <a:stretch>
            <a:fillRect/>
          </a:stretch>
        </p:blipFill>
        <p:spPr>
          <a:xfrm>
            <a:off x="11784509" y="3529311"/>
            <a:ext cx="6148983" cy="3228231"/>
          </a:xfrm>
          <a:prstGeom prst="rect">
            <a:avLst/>
          </a:prstGeom>
        </p:spPr>
      </p:pic>
      <p:sp>
        <p:nvSpPr>
          <p:cNvPr id="4" name="Text 0"/>
          <p:cNvSpPr/>
          <p:nvPr/>
        </p:nvSpPr>
        <p:spPr>
          <a:xfrm>
            <a:off x="992238" y="2180928"/>
            <a:ext cx="5670649" cy="708720"/>
          </a:xfrm>
          <a:prstGeom prst="rect">
            <a:avLst/>
          </a:prstGeom>
          <a:noFill/>
          <a:ln/>
        </p:spPr>
        <p:txBody>
          <a:bodyPr wrap="none" lIns="0" tIns="0" rIns="0" bIns="0" rtlCol="0" anchor="t"/>
          <a:lstStyle/>
          <a:p>
            <a:pPr>
              <a:lnSpc>
                <a:spcPts val="5563"/>
              </a:lnSpc>
            </a:pPr>
            <a:r>
              <a:rPr lang="en-US" sz="4438" b="1" dirty="0">
                <a:solidFill>
                  <a:srgbClr val="000000"/>
                </a:solidFill>
                <a:latin typeface="Inter Bold" pitchFamily="34" charset="0"/>
                <a:ea typeface="Inter Bold" pitchFamily="34" charset="-122"/>
                <a:cs typeface="Inter Bold" pitchFamily="34" charset="-120"/>
              </a:rPr>
              <a:t>Service Selection</a:t>
            </a:r>
            <a:endParaRPr lang="en-US" sz="4438" dirty="0"/>
          </a:p>
        </p:txBody>
      </p:sp>
      <p:sp>
        <p:nvSpPr>
          <p:cNvPr id="5" name="Text 1"/>
          <p:cNvSpPr/>
          <p:nvPr/>
        </p:nvSpPr>
        <p:spPr>
          <a:xfrm>
            <a:off x="992237" y="3003054"/>
            <a:ext cx="8683973" cy="885974"/>
          </a:xfrm>
          <a:prstGeom prst="rect">
            <a:avLst/>
          </a:prstGeom>
          <a:noFill/>
          <a:ln/>
        </p:spPr>
        <p:txBody>
          <a:bodyPr wrap="none" lIns="0" tIns="0" rIns="0" bIns="0" rtlCol="0" anchor="t"/>
          <a:lstStyle/>
          <a:p>
            <a:pPr>
              <a:lnSpc>
                <a:spcPts val="6938"/>
              </a:lnSpc>
            </a:pPr>
            <a:r>
              <a:rPr lang="en-US" sz="5563" b="1" dirty="0">
                <a:solidFill>
                  <a:srgbClr val="000000"/>
                </a:solidFill>
                <a:latin typeface="Inter Bold" pitchFamily="34" charset="0"/>
                <a:ea typeface="Inter Bold" pitchFamily="34" charset="-122"/>
                <a:cs typeface="Inter Bold" pitchFamily="34" charset="-120"/>
              </a:rPr>
              <a:t>Browse Event Categories</a:t>
            </a:r>
            <a:endParaRPr lang="en-US" sz="5563" dirty="0"/>
          </a:p>
        </p:txBody>
      </p:sp>
      <p:sp>
        <p:nvSpPr>
          <p:cNvPr id="6" name="Text 2"/>
          <p:cNvSpPr/>
          <p:nvPr/>
        </p:nvSpPr>
        <p:spPr>
          <a:xfrm>
            <a:off x="992238" y="4314230"/>
            <a:ext cx="9445526" cy="1814513"/>
          </a:xfrm>
          <a:prstGeom prst="rect">
            <a:avLst/>
          </a:prstGeom>
          <a:noFill/>
          <a:ln/>
        </p:spPr>
        <p:txBody>
          <a:bodyPr wrap="square" lIns="0" tIns="0" rIns="0" bIns="0" rtlCol="0" anchor="t"/>
          <a:lstStyle/>
          <a:p>
            <a:pPr>
              <a:lnSpc>
                <a:spcPts val="3563"/>
              </a:lnSpc>
            </a:pPr>
            <a:r>
              <a:rPr lang="en-US" sz="2188" dirty="0">
                <a:solidFill>
                  <a:srgbClr val="272525"/>
                </a:solidFill>
                <a:latin typeface="Inter" pitchFamily="34" charset="0"/>
                <a:ea typeface="Inter" pitchFamily="34" charset="-122"/>
                <a:cs typeface="Inter" pitchFamily="34" charset="-120"/>
              </a:rPr>
              <a:t>Users select from diverse event types—Birthday, Wedding, Party, Camping, and more. Each category is clickable and routes to a customized event creation form using React Router's dynamic navigation.</a:t>
            </a:r>
            <a:endParaRPr lang="en-US" sz="2188" dirty="0"/>
          </a:p>
        </p:txBody>
      </p:sp>
      <p:sp>
        <p:nvSpPr>
          <p:cNvPr id="7" name="Shape 3"/>
          <p:cNvSpPr/>
          <p:nvPr/>
        </p:nvSpPr>
        <p:spPr>
          <a:xfrm>
            <a:off x="992238" y="6447682"/>
            <a:ext cx="9445526" cy="1658391"/>
          </a:xfrm>
          <a:prstGeom prst="roundRect">
            <a:avLst>
              <a:gd name="adj" fmla="val 7181"/>
            </a:avLst>
          </a:prstGeom>
          <a:solidFill>
            <a:srgbClr val="C7C9EA"/>
          </a:solidFill>
          <a:ln/>
        </p:spPr>
      </p:sp>
      <p:pic>
        <p:nvPicPr>
          <p:cNvPr id="8" name="Image 2" descr="preencoded.png"/>
          <p:cNvPicPr>
            <a:picLocks noChangeAspect="1"/>
          </p:cNvPicPr>
          <p:nvPr/>
        </p:nvPicPr>
        <p:blipFill>
          <a:blip r:embed="rId5"/>
          <a:stretch>
            <a:fillRect/>
          </a:stretch>
        </p:blipFill>
        <p:spPr>
          <a:xfrm>
            <a:off x="1275755" y="6877794"/>
            <a:ext cx="354360" cy="283518"/>
          </a:xfrm>
          <a:prstGeom prst="rect">
            <a:avLst/>
          </a:prstGeom>
        </p:spPr>
      </p:pic>
      <p:sp>
        <p:nvSpPr>
          <p:cNvPr id="9" name="Text 4"/>
          <p:cNvSpPr/>
          <p:nvPr/>
        </p:nvSpPr>
        <p:spPr>
          <a:xfrm>
            <a:off x="1913633" y="6802042"/>
            <a:ext cx="8240614" cy="907256"/>
          </a:xfrm>
          <a:prstGeom prst="rect">
            <a:avLst/>
          </a:prstGeom>
          <a:noFill/>
          <a:ln/>
        </p:spPr>
        <p:txBody>
          <a:bodyPr wrap="square" lIns="0" tIns="0" rIns="0" bIns="0" rtlCol="0" anchor="t"/>
          <a:lstStyle/>
          <a:p>
            <a:pPr>
              <a:lnSpc>
                <a:spcPts val="3563"/>
              </a:lnSpc>
            </a:pPr>
            <a:r>
              <a:rPr lang="en-US" sz="2188" dirty="0">
                <a:solidFill>
                  <a:srgbClr val="000000"/>
                </a:solidFill>
                <a:latin typeface="Inter" pitchFamily="34" charset="0"/>
                <a:ea typeface="Inter" pitchFamily="34" charset="-122"/>
                <a:cs typeface="Inter" pitchFamily="34" charset="-120"/>
              </a:rPr>
              <a:t>Select service → Customize event details → Book your perfect event</a:t>
            </a:r>
            <a:endParaRPr lang="en-US" sz="2188" dirty="0"/>
          </a:p>
        </p:txBody>
      </p:sp>
    </p:spTree>
    <p:extLst>
      <p:ext uri="{BB962C8B-B14F-4D97-AF65-F5344CB8AC3E}">
        <p14:creationId xmlns:p14="http://schemas.microsoft.com/office/powerpoint/2010/main" val="2247151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grpSp>
        <p:nvGrpSpPr>
          <p:cNvPr id="10" name="Group 10"/>
          <p:cNvGrpSpPr/>
          <p:nvPr/>
        </p:nvGrpSpPr>
        <p:grpSpPr>
          <a:xfrm>
            <a:off x="11784360" y="3413969"/>
            <a:ext cx="6149131" cy="3458915"/>
            <a:chOff x="0" y="0"/>
            <a:chExt cx="8198842" cy="4611887"/>
          </a:xfrm>
        </p:grpSpPr>
        <p:sp>
          <p:nvSpPr>
            <p:cNvPr id="11" name="Freeform 11" descr="preencoded.png"/>
            <p:cNvSpPr/>
            <p:nvPr/>
          </p:nvSpPr>
          <p:spPr>
            <a:xfrm>
              <a:off x="0" y="0"/>
              <a:ext cx="8198866" cy="4611878"/>
            </a:xfrm>
            <a:custGeom>
              <a:avLst/>
              <a:gdLst/>
              <a:ahLst/>
              <a:cxnLst/>
              <a:rect l="l" t="t" r="r" b="b"/>
              <a:pathLst>
                <a:path w="8198866" h="4611878">
                  <a:moveTo>
                    <a:pt x="0" y="0"/>
                  </a:moveTo>
                  <a:lnTo>
                    <a:pt x="8198866" y="0"/>
                  </a:lnTo>
                  <a:lnTo>
                    <a:pt x="8198866" y="4611878"/>
                  </a:lnTo>
                  <a:lnTo>
                    <a:pt x="0" y="4611878"/>
                  </a:lnTo>
                  <a:lnTo>
                    <a:pt x="0" y="0"/>
                  </a:lnTo>
                  <a:close/>
                </a:path>
              </a:pathLst>
            </a:custGeom>
            <a:blipFill>
              <a:blip r:embed="rId5"/>
              <a:stretch>
                <a:fillRect/>
              </a:stretch>
            </a:blipFill>
          </p:spPr>
        </p:sp>
      </p:grpSp>
      <p:sp>
        <p:nvSpPr>
          <p:cNvPr id="12" name="TextBox 12"/>
          <p:cNvSpPr txBox="1"/>
          <p:nvPr/>
        </p:nvSpPr>
        <p:spPr>
          <a:xfrm>
            <a:off x="992238" y="1679227"/>
            <a:ext cx="7088237" cy="914549"/>
          </a:xfrm>
          <a:prstGeom prst="rect">
            <a:avLst/>
          </a:prstGeom>
        </p:spPr>
        <p:txBody>
          <a:bodyPr lIns="0" tIns="0" rIns="0" bIns="0" rtlCol="0" anchor="t">
            <a:spAutoFit/>
          </a:bodyPr>
          <a:lstStyle/>
          <a:p>
            <a:pPr algn="l">
              <a:lnSpc>
                <a:spcPts val="6937"/>
              </a:lnSpc>
            </a:pPr>
            <a:r>
              <a:rPr lang="en-US" sz="5562" b="1">
                <a:solidFill>
                  <a:srgbClr val="000000"/>
                </a:solidFill>
                <a:latin typeface="Inter Bold"/>
                <a:ea typeface="Inter Bold"/>
                <a:cs typeface="Inter Bold"/>
                <a:sym typeface="Inter Bold"/>
              </a:rPr>
              <a:t>Event Creation</a:t>
            </a:r>
          </a:p>
        </p:txBody>
      </p:sp>
      <p:sp>
        <p:nvSpPr>
          <p:cNvPr id="13" name="TextBox 13"/>
          <p:cNvSpPr txBox="1"/>
          <p:nvPr/>
        </p:nvSpPr>
        <p:spPr>
          <a:xfrm>
            <a:off x="992238" y="2933254"/>
            <a:ext cx="9445526" cy="992981"/>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Seamlessly customize and book events through an intuitive multi-step form</a:t>
            </a:r>
          </a:p>
        </p:txBody>
      </p:sp>
      <p:grpSp>
        <p:nvGrpSpPr>
          <p:cNvPr id="14" name="Group 14"/>
          <p:cNvGrpSpPr/>
          <p:nvPr/>
        </p:nvGrpSpPr>
        <p:grpSpPr>
          <a:xfrm>
            <a:off x="992238" y="4395787"/>
            <a:ext cx="141685" cy="141685"/>
            <a:chOff x="0" y="0"/>
            <a:chExt cx="188913" cy="188913"/>
          </a:xfrm>
        </p:grpSpPr>
        <p:sp>
          <p:nvSpPr>
            <p:cNvPr id="15" name="Freeform 15"/>
            <p:cNvSpPr/>
            <p:nvPr/>
          </p:nvSpPr>
          <p:spPr>
            <a:xfrm>
              <a:off x="0" y="0"/>
              <a:ext cx="188976" cy="188976"/>
            </a:xfrm>
            <a:custGeom>
              <a:avLst/>
              <a:gdLst/>
              <a:ahLst/>
              <a:cxnLst/>
              <a:rect l="l" t="t" r="r" b="b"/>
              <a:pathLst>
                <a:path w="188976" h="188976">
                  <a:moveTo>
                    <a:pt x="0" y="94488"/>
                  </a:moveTo>
                  <a:cubicBezTo>
                    <a:pt x="0" y="42291"/>
                    <a:pt x="42291" y="0"/>
                    <a:pt x="94488" y="0"/>
                  </a:cubicBezTo>
                  <a:cubicBezTo>
                    <a:pt x="146685" y="0"/>
                    <a:pt x="188976" y="42291"/>
                    <a:pt x="188976" y="94488"/>
                  </a:cubicBezTo>
                  <a:cubicBezTo>
                    <a:pt x="188976" y="146685"/>
                    <a:pt x="146685" y="188976"/>
                    <a:pt x="94488" y="188976"/>
                  </a:cubicBezTo>
                  <a:cubicBezTo>
                    <a:pt x="42291" y="188976"/>
                    <a:pt x="0" y="146685"/>
                    <a:pt x="0" y="94488"/>
                  </a:cubicBezTo>
                  <a:close/>
                </a:path>
              </a:pathLst>
            </a:custGeom>
            <a:solidFill>
              <a:srgbClr val="4950BC"/>
            </a:solidFill>
          </p:spPr>
        </p:sp>
      </p:grpSp>
      <p:sp>
        <p:nvSpPr>
          <p:cNvPr id="16" name="TextBox 16"/>
          <p:cNvSpPr txBox="1"/>
          <p:nvPr/>
        </p:nvSpPr>
        <p:spPr>
          <a:xfrm>
            <a:off x="1417439" y="4226124"/>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Guided Experience</a:t>
            </a:r>
          </a:p>
        </p:txBody>
      </p:sp>
      <p:sp>
        <p:nvSpPr>
          <p:cNvPr id="17" name="TextBox 17"/>
          <p:cNvSpPr txBox="1"/>
          <p:nvPr/>
        </p:nvSpPr>
        <p:spPr>
          <a:xfrm>
            <a:off x="1417439" y="4772471"/>
            <a:ext cx="9020324" cy="53935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Multi-step tabs walk users through event details progressively</a:t>
            </a:r>
          </a:p>
        </p:txBody>
      </p:sp>
      <p:grpSp>
        <p:nvGrpSpPr>
          <p:cNvPr id="18" name="Group 18"/>
          <p:cNvGrpSpPr/>
          <p:nvPr/>
        </p:nvGrpSpPr>
        <p:grpSpPr>
          <a:xfrm>
            <a:off x="992238" y="6029474"/>
            <a:ext cx="141685" cy="141685"/>
            <a:chOff x="0" y="0"/>
            <a:chExt cx="188913" cy="188913"/>
          </a:xfrm>
        </p:grpSpPr>
        <p:sp>
          <p:nvSpPr>
            <p:cNvPr id="19" name="Freeform 19"/>
            <p:cNvSpPr/>
            <p:nvPr/>
          </p:nvSpPr>
          <p:spPr>
            <a:xfrm>
              <a:off x="0" y="0"/>
              <a:ext cx="188976" cy="188976"/>
            </a:xfrm>
            <a:custGeom>
              <a:avLst/>
              <a:gdLst/>
              <a:ahLst/>
              <a:cxnLst/>
              <a:rect l="l" t="t" r="r" b="b"/>
              <a:pathLst>
                <a:path w="188976" h="188976">
                  <a:moveTo>
                    <a:pt x="0" y="94488"/>
                  </a:moveTo>
                  <a:cubicBezTo>
                    <a:pt x="0" y="42291"/>
                    <a:pt x="42291" y="0"/>
                    <a:pt x="94488" y="0"/>
                  </a:cubicBezTo>
                  <a:cubicBezTo>
                    <a:pt x="146685" y="0"/>
                    <a:pt x="188976" y="42291"/>
                    <a:pt x="188976" y="94488"/>
                  </a:cubicBezTo>
                  <a:cubicBezTo>
                    <a:pt x="188976" y="146685"/>
                    <a:pt x="146685" y="188976"/>
                    <a:pt x="94488" y="188976"/>
                  </a:cubicBezTo>
                  <a:cubicBezTo>
                    <a:pt x="42291" y="188976"/>
                    <a:pt x="0" y="146685"/>
                    <a:pt x="0" y="94488"/>
                  </a:cubicBezTo>
                  <a:close/>
                </a:path>
              </a:pathLst>
            </a:custGeom>
            <a:solidFill>
              <a:srgbClr val="4950BC"/>
            </a:solidFill>
          </p:spPr>
        </p:sp>
      </p:grpSp>
      <p:sp>
        <p:nvSpPr>
          <p:cNvPr id="20" name="TextBox 20"/>
          <p:cNvSpPr txBox="1"/>
          <p:nvPr/>
        </p:nvSpPr>
        <p:spPr>
          <a:xfrm>
            <a:off x="1417439" y="5859810"/>
            <a:ext cx="3939182"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Flexible Customization</a:t>
            </a:r>
          </a:p>
        </p:txBody>
      </p:sp>
      <p:sp>
        <p:nvSpPr>
          <p:cNvPr id="21" name="TextBox 21"/>
          <p:cNvSpPr txBox="1"/>
          <p:nvPr/>
        </p:nvSpPr>
        <p:spPr>
          <a:xfrm>
            <a:off x="1417439" y="6406157"/>
            <a:ext cx="9020324" cy="53935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Full control over services, dates, times, and special requirements</a:t>
            </a:r>
          </a:p>
        </p:txBody>
      </p:sp>
      <p:grpSp>
        <p:nvGrpSpPr>
          <p:cNvPr id="22" name="Group 22"/>
          <p:cNvGrpSpPr/>
          <p:nvPr/>
        </p:nvGrpSpPr>
        <p:grpSpPr>
          <a:xfrm>
            <a:off x="992238" y="7663160"/>
            <a:ext cx="141685" cy="141685"/>
            <a:chOff x="0" y="0"/>
            <a:chExt cx="188913" cy="188913"/>
          </a:xfrm>
        </p:grpSpPr>
        <p:sp>
          <p:nvSpPr>
            <p:cNvPr id="23" name="Freeform 23"/>
            <p:cNvSpPr/>
            <p:nvPr/>
          </p:nvSpPr>
          <p:spPr>
            <a:xfrm>
              <a:off x="0" y="0"/>
              <a:ext cx="188976" cy="188976"/>
            </a:xfrm>
            <a:custGeom>
              <a:avLst/>
              <a:gdLst/>
              <a:ahLst/>
              <a:cxnLst/>
              <a:rect l="l" t="t" r="r" b="b"/>
              <a:pathLst>
                <a:path w="188976" h="188976">
                  <a:moveTo>
                    <a:pt x="0" y="94488"/>
                  </a:moveTo>
                  <a:cubicBezTo>
                    <a:pt x="0" y="42291"/>
                    <a:pt x="42291" y="0"/>
                    <a:pt x="94488" y="0"/>
                  </a:cubicBezTo>
                  <a:cubicBezTo>
                    <a:pt x="146685" y="0"/>
                    <a:pt x="188976" y="42291"/>
                    <a:pt x="188976" y="94488"/>
                  </a:cubicBezTo>
                  <a:cubicBezTo>
                    <a:pt x="188976" y="146685"/>
                    <a:pt x="146685" y="188976"/>
                    <a:pt x="94488" y="188976"/>
                  </a:cubicBezTo>
                  <a:cubicBezTo>
                    <a:pt x="42291" y="188976"/>
                    <a:pt x="0" y="146685"/>
                    <a:pt x="0" y="94488"/>
                  </a:cubicBezTo>
                  <a:close/>
                </a:path>
              </a:pathLst>
            </a:custGeom>
            <a:solidFill>
              <a:srgbClr val="4950BC"/>
            </a:solidFill>
          </p:spPr>
        </p:sp>
      </p:grpSp>
      <p:sp>
        <p:nvSpPr>
          <p:cNvPr id="24" name="TextBox 24"/>
          <p:cNvSpPr txBox="1"/>
          <p:nvPr/>
        </p:nvSpPr>
        <p:spPr>
          <a:xfrm>
            <a:off x="1417439" y="7493496"/>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React-Powered</a:t>
            </a:r>
          </a:p>
        </p:txBody>
      </p:sp>
      <p:sp>
        <p:nvSpPr>
          <p:cNvPr id="25" name="TextBox 25"/>
          <p:cNvSpPr txBox="1"/>
          <p:nvPr/>
        </p:nvSpPr>
        <p:spPr>
          <a:xfrm>
            <a:off x="1417439" y="8039844"/>
            <a:ext cx="9020324" cy="53935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Built with React Hooks for responsive, real-time form handling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grpSp>
        <p:nvGrpSpPr>
          <p:cNvPr id="8" name="Group 8"/>
          <p:cNvGrpSpPr/>
          <p:nvPr/>
        </p:nvGrpSpPr>
        <p:grpSpPr>
          <a:xfrm>
            <a:off x="7339519" y="4679900"/>
            <a:ext cx="9980563" cy="4724400"/>
            <a:chOff x="0" y="0"/>
            <a:chExt cx="8198842" cy="4284265"/>
          </a:xfrm>
        </p:grpSpPr>
        <p:sp>
          <p:nvSpPr>
            <p:cNvPr id="9" name="Freeform 9" descr="preencoded.png"/>
            <p:cNvSpPr/>
            <p:nvPr/>
          </p:nvSpPr>
          <p:spPr>
            <a:xfrm>
              <a:off x="0" y="0"/>
              <a:ext cx="8198866" cy="4284218"/>
            </a:xfrm>
            <a:custGeom>
              <a:avLst/>
              <a:gdLst/>
              <a:ahLst/>
              <a:cxnLst/>
              <a:rect l="l" t="t" r="r" b="b"/>
              <a:pathLst>
                <a:path w="8198866" h="4284218">
                  <a:moveTo>
                    <a:pt x="0" y="0"/>
                  </a:moveTo>
                  <a:lnTo>
                    <a:pt x="8198866" y="0"/>
                  </a:lnTo>
                  <a:lnTo>
                    <a:pt x="8198866" y="4284218"/>
                  </a:lnTo>
                  <a:lnTo>
                    <a:pt x="0" y="4284218"/>
                  </a:lnTo>
                  <a:lnTo>
                    <a:pt x="0" y="0"/>
                  </a:lnTo>
                  <a:close/>
                </a:path>
              </a:pathLst>
            </a:custGeom>
            <a:blipFill>
              <a:blip r:embed="rId3"/>
              <a:stretch>
                <a:fillRect b="-1"/>
              </a:stretch>
            </a:blipFill>
          </p:spPr>
        </p:sp>
      </p:grpSp>
      <p:sp>
        <p:nvSpPr>
          <p:cNvPr id="10" name="TextBox 10"/>
          <p:cNvSpPr txBox="1"/>
          <p:nvPr/>
        </p:nvSpPr>
        <p:spPr>
          <a:xfrm>
            <a:off x="7850237" y="2547045"/>
            <a:ext cx="7088237" cy="914549"/>
          </a:xfrm>
          <a:prstGeom prst="rect">
            <a:avLst/>
          </a:prstGeom>
        </p:spPr>
        <p:txBody>
          <a:bodyPr lIns="0" tIns="0" rIns="0" bIns="0" rtlCol="0" anchor="t">
            <a:spAutoFit/>
          </a:bodyPr>
          <a:lstStyle/>
          <a:p>
            <a:pPr algn="l">
              <a:lnSpc>
                <a:spcPts val="6937"/>
              </a:lnSpc>
            </a:pPr>
            <a:r>
              <a:rPr lang="en-US" sz="5562" b="1" dirty="0">
                <a:solidFill>
                  <a:srgbClr val="000000"/>
                </a:solidFill>
                <a:latin typeface="Inter Bold"/>
                <a:ea typeface="Inter Bold"/>
                <a:cs typeface="Inter Bold"/>
                <a:sym typeface="Inter Bold"/>
              </a:rPr>
              <a:t>Add Event Process</a:t>
            </a:r>
          </a:p>
        </p:txBody>
      </p:sp>
      <p:sp>
        <p:nvSpPr>
          <p:cNvPr id="11" name="TextBox 11"/>
          <p:cNvSpPr txBox="1"/>
          <p:nvPr/>
        </p:nvSpPr>
        <p:spPr>
          <a:xfrm>
            <a:off x="7850237" y="3801070"/>
            <a:ext cx="9445526" cy="53935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Step-by-step event booking and submission workflow</a:t>
            </a:r>
          </a:p>
        </p:txBody>
      </p:sp>
      <p:grpSp>
        <p:nvGrpSpPr>
          <p:cNvPr id="12" name="Group 12"/>
          <p:cNvGrpSpPr/>
          <p:nvPr/>
        </p:nvGrpSpPr>
        <p:grpSpPr>
          <a:xfrm>
            <a:off x="266709" y="3813230"/>
            <a:ext cx="6324582" cy="3051870"/>
            <a:chOff x="0" y="0"/>
            <a:chExt cx="12594035" cy="4069160"/>
          </a:xfrm>
        </p:grpSpPr>
        <p:sp>
          <p:nvSpPr>
            <p:cNvPr id="13" name="Freeform 13" descr="preencoded.png"/>
            <p:cNvSpPr/>
            <p:nvPr/>
          </p:nvSpPr>
          <p:spPr>
            <a:xfrm>
              <a:off x="0" y="0"/>
              <a:ext cx="12594082" cy="4069207"/>
            </a:xfrm>
            <a:custGeom>
              <a:avLst/>
              <a:gdLst/>
              <a:ahLst/>
              <a:cxnLst/>
              <a:rect l="l" t="t" r="r" b="b"/>
              <a:pathLst>
                <a:path w="12594082" h="4069207">
                  <a:moveTo>
                    <a:pt x="0" y="0"/>
                  </a:moveTo>
                  <a:lnTo>
                    <a:pt x="12594082" y="0"/>
                  </a:lnTo>
                  <a:lnTo>
                    <a:pt x="12594082" y="4069207"/>
                  </a:lnTo>
                  <a:lnTo>
                    <a:pt x="0" y="4069207"/>
                  </a:lnTo>
                  <a:lnTo>
                    <a:pt x="0" y="0"/>
                  </a:lnTo>
                  <a:close/>
                </a:path>
              </a:pathLst>
            </a:custGeom>
            <a:blipFill>
              <a:blip r:embed="rId4"/>
              <a:stretch>
                <a:fillRect l="-80" r="-80" b="1"/>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1299</Words>
  <Application>Microsoft Office PowerPoint</Application>
  <PresentationFormat>Custom</PresentationFormat>
  <Paragraphs>171</Paragraphs>
  <Slides>18</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Inter Bold</vt:lpstr>
      <vt:lpstr>Noto Serif Light</vt:lpstr>
      <vt:lpstr>Noto Serif</vt:lpstr>
      <vt:lpstr>Inter</vt:lpstr>
      <vt:lpstr>Noto Serif Medium</vt:lpstr>
      <vt:lpstr>Consolas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Technology</dc:title>
  <dc:creator>vamshi</dc:creator>
  <cp:lastModifiedBy>Thispc</cp:lastModifiedBy>
  <cp:revision>10</cp:revision>
  <dcterms:created xsi:type="dcterms:W3CDTF">2006-08-16T00:00:00Z</dcterms:created>
  <dcterms:modified xsi:type="dcterms:W3CDTF">2025-11-05T07:55:35Z</dcterms:modified>
  <dc:identifier>DAG3wgCRy7k</dc:identifier>
</cp:coreProperties>
</file>